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91"/>
  </p:notesMasterIdLst>
  <p:sldIdLst>
    <p:sldId id="256" r:id="rId3"/>
    <p:sldId id="257" r:id="rId4"/>
    <p:sldId id="258" r:id="rId5"/>
    <p:sldId id="392" r:id="rId6"/>
    <p:sldId id="393" r:id="rId7"/>
    <p:sldId id="259" r:id="rId8"/>
    <p:sldId id="261" r:id="rId9"/>
    <p:sldId id="262" r:id="rId10"/>
    <p:sldId id="394" r:id="rId11"/>
    <p:sldId id="396" r:id="rId12"/>
    <p:sldId id="295" r:id="rId13"/>
    <p:sldId id="395" r:id="rId14"/>
    <p:sldId id="397" r:id="rId15"/>
    <p:sldId id="398" r:id="rId16"/>
    <p:sldId id="399" r:id="rId17"/>
    <p:sldId id="400" r:id="rId18"/>
    <p:sldId id="404" r:id="rId19"/>
    <p:sldId id="401" r:id="rId20"/>
    <p:sldId id="403" r:id="rId21"/>
    <p:sldId id="402" r:id="rId22"/>
    <p:sldId id="405" r:id="rId23"/>
    <p:sldId id="407" r:id="rId24"/>
    <p:sldId id="408" r:id="rId25"/>
    <p:sldId id="409" r:id="rId26"/>
    <p:sldId id="410" r:id="rId27"/>
    <p:sldId id="406" r:id="rId28"/>
    <p:sldId id="412" r:id="rId29"/>
    <p:sldId id="411" r:id="rId30"/>
    <p:sldId id="414" r:id="rId31"/>
    <p:sldId id="415" r:id="rId32"/>
    <p:sldId id="413" r:id="rId33"/>
    <p:sldId id="416" r:id="rId34"/>
    <p:sldId id="418" r:id="rId35"/>
    <p:sldId id="417" r:id="rId36"/>
    <p:sldId id="420" r:id="rId37"/>
    <p:sldId id="421" r:id="rId38"/>
    <p:sldId id="422" r:id="rId39"/>
    <p:sldId id="419" r:id="rId40"/>
    <p:sldId id="423" r:id="rId41"/>
    <p:sldId id="436" r:id="rId42"/>
    <p:sldId id="424" r:id="rId43"/>
    <p:sldId id="425" r:id="rId44"/>
    <p:sldId id="426" r:id="rId45"/>
    <p:sldId id="428" r:id="rId46"/>
    <p:sldId id="437" r:id="rId47"/>
    <p:sldId id="427" r:id="rId48"/>
    <p:sldId id="429" r:id="rId49"/>
    <p:sldId id="430" r:id="rId50"/>
    <p:sldId id="432" r:id="rId51"/>
    <p:sldId id="431" r:id="rId52"/>
    <p:sldId id="433" r:id="rId53"/>
    <p:sldId id="435" r:id="rId54"/>
    <p:sldId id="438" r:id="rId55"/>
    <p:sldId id="434" r:id="rId56"/>
    <p:sldId id="439" r:id="rId57"/>
    <p:sldId id="440" r:id="rId58"/>
    <p:sldId id="441" r:id="rId59"/>
    <p:sldId id="442" r:id="rId60"/>
    <p:sldId id="443" r:id="rId61"/>
    <p:sldId id="445" r:id="rId62"/>
    <p:sldId id="444" r:id="rId63"/>
    <p:sldId id="448" r:id="rId64"/>
    <p:sldId id="447" r:id="rId65"/>
    <p:sldId id="446" r:id="rId66"/>
    <p:sldId id="449" r:id="rId67"/>
    <p:sldId id="450" r:id="rId68"/>
    <p:sldId id="452" r:id="rId69"/>
    <p:sldId id="451" r:id="rId70"/>
    <p:sldId id="454" r:id="rId71"/>
    <p:sldId id="457" r:id="rId72"/>
    <p:sldId id="455" r:id="rId73"/>
    <p:sldId id="456" r:id="rId74"/>
    <p:sldId id="453" r:id="rId75"/>
    <p:sldId id="458" r:id="rId76"/>
    <p:sldId id="459" r:id="rId77"/>
    <p:sldId id="460" r:id="rId78"/>
    <p:sldId id="467" r:id="rId79"/>
    <p:sldId id="461" r:id="rId80"/>
    <p:sldId id="462" r:id="rId81"/>
    <p:sldId id="463" r:id="rId82"/>
    <p:sldId id="464" r:id="rId83"/>
    <p:sldId id="466" r:id="rId84"/>
    <p:sldId id="469" r:id="rId85"/>
    <p:sldId id="465" r:id="rId86"/>
    <p:sldId id="468" r:id="rId87"/>
    <p:sldId id="470" r:id="rId88"/>
    <p:sldId id="471" r:id="rId89"/>
    <p:sldId id="474" r:id="rId90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74" autoAdjust="0"/>
    <p:restoredTop sz="94505" autoAdjust="0"/>
  </p:normalViewPr>
  <p:slideViewPr>
    <p:cSldViewPr>
      <p:cViewPr varScale="1">
        <p:scale>
          <a:sx n="110" d="100"/>
          <a:sy n="110" d="100"/>
        </p:scale>
        <p:origin x="-658" y="-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4F099-27F8-4508-802C-7DB642F78442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0E483-674D-4F16-BDA8-F42377FDD4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0E483-674D-4F16-BDA8-F42377FDD4FA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1444" y="1791929"/>
            <a:ext cx="6629400" cy="154120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543" y="3746087"/>
            <a:ext cx="6985994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C8006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4400"/>
            <a:ext cx="8229600" cy="70788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2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7083972" y="4815991"/>
            <a:ext cx="1328290" cy="273844"/>
          </a:xfrm>
        </p:spPr>
        <p:txBody>
          <a:bodyPr/>
          <a:lstStyle/>
          <a:p>
            <a:fld id="{6DD7D319-0D24-4802-8E7B-F25764D86448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14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73182" y="4817961"/>
            <a:ext cx="394853" cy="273844"/>
          </a:xfrm>
        </p:spPr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1800225" y="4844566"/>
            <a:ext cx="771525" cy="2738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0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4400"/>
            <a:ext cx="8229600" cy="70788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2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7083972" y="4815991"/>
            <a:ext cx="1328290" cy="273844"/>
          </a:xfrm>
        </p:spPr>
        <p:txBody>
          <a:bodyPr/>
          <a:lstStyle/>
          <a:p>
            <a:fld id="{6DD7D319-0D24-4802-8E7B-F25764D86448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14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73182" y="4817961"/>
            <a:ext cx="394853" cy="273844"/>
          </a:xfrm>
        </p:spPr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1800225" y="4844566"/>
            <a:ext cx="771525" cy="2738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0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2" y="202214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339" y="1305232"/>
            <a:ext cx="8246070" cy="345112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75" y="318046"/>
            <a:ext cx="6489566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C800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23" y="1069258"/>
            <a:ext cx="6511411" cy="361923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7" y="293768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11282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083679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11282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083679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C383-71EF-44E5-A4F2-E7B319C231ED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F86CE-A89A-49A0-A2D5-63A5A536199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=""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8915-EABB-47F5-987D-D0ED6EBE8944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BB197-3C27-4264-B48D-C3FD6EA86AA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6jcaJoc6bCFAQ96jDe2HwtXj7BMD_-m5" TargetMode="External"/><Relationship Id="rId2" Type="http://schemas.openxmlformats.org/officeDocument/2006/relationships/hyperlink" Target="https://detectron2.readthedocs.io/en/latest/tutorials/getting_started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auai.org/uai2017/media/tutorials/shakir.pdf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mil-tokyo.github.io/webdnn/" TargetMode="External"/><Relationship Id="rId2" Type="http://schemas.openxmlformats.org/officeDocument/2006/relationships/hyperlink" Target="https://make.girls.mo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Q54GDm1eL0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towardsai.net/deepfakes-in-5-minutes-155c13d48fa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/>
              <a:t>深度學習 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最佳入門邁向</a:t>
            </a:r>
            <a:r>
              <a:rPr lang="en-US" altLang="zh-TW" b="1" dirty="0" smtClean="0"/>
              <a:t>AI</a:t>
            </a:r>
            <a:r>
              <a:rPr lang="zh-TW" altLang="en-US" b="1" dirty="0" smtClean="0"/>
              <a:t>專題</a:t>
            </a:r>
            <a:r>
              <a:rPr lang="zh-TW" altLang="en-US" b="1" dirty="0" smtClean="0"/>
              <a:t>實戰 </a:t>
            </a:r>
            <a:r>
              <a:rPr lang="en-US" altLang="zh-TW" b="1" dirty="0" smtClean="0"/>
              <a:t>(2)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陳昭明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/>
              <a:t>2021-08-18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示意圖</a:t>
            </a:r>
            <a:endParaRPr lang="zh-TW" altLang="en-US" dirty="0"/>
          </a:p>
        </p:txBody>
      </p:sp>
      <p:sp>
        <p:nvSpPr>
          <p:cNvPr id="9" name="內容版面配置區 3"/>
          <p:cNvSpPr txBox="1">
            <a:spLocks/>
          </p:cNvSpPr>
          <p:nvPr/>
        </p:nvSpPr>
        <p:spPr>
          <a:xfrm>
            <a:off x="5912617" y="1738254"/>
            <a:ext cx="2776171" cy="3047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1950" marR="0" lvl="0" indent="-3619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8A42"/>
              </a:buClr>
              <a:buSzPct val="100000"/>
              <a:buFont typeface="Wingdings" pitchFamily="2" charset="2"/>
              <a:buChar char="u"/>
              <a:tabLst/>
              <a:defRPr/>
            </a:pPr>
            <a:r>
              <a:rPr kumimoji="0" lang="zh-TW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將相片作不同尺寸的放大，以</a:t>
            </a: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sliding window</a:t>
            </a:r>
            <a:r>
              <a:rPr kumimoji="0" lang="zh-TW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掃描新相片，與要找的物體作</a:t>
            </a: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Pixel</a:t>
            </a:r>
            <a:r>
              <a:rPr kumimoji="0" lang="zh-TW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或</a:t>
            </a: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Feature</a:t>
            </a:r>
            <a:r>
              <a:rPr kumimoji="0" lang="zh-TW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比對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pic>
        <p:nvPicPr>
          <p:cNvPr id="10" name="Picture 2" descr="https://miro.medium.com/max/803/1*WXSkTrkm0iTmoewsWw3Z8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643056"/>
            <a:ext cx="5100638" cy="2950370"/>
          </a:xfrm>
          <a:prstGeom prst="rect">
            <a:avLst/>
          </a:prstGeom>
          <a:noFill/>
        </p:spPr>
      </p:pic>
      <p:pic>
        <p:nvPicPr>
          <p:cNvPr id="11" name="Picture 2" descr="https://miro.medium.com/max/901/1*bQcqhDWdDqdfHMJ9MW5MWQ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3716" y="2862715"/>
            <a:ext cx="2357206" cy="1050590"/>
          </a:xfrm>
          <a:prstGeom prst="rect">
            <a:avLst/>
          </a:prstGeom>
          <a:noFill/>
        </p:spPr>
      </p:pic>
      <p:sp>
        <p:nvSpPr>
          <p:cNvPr id="12" name="橢圓形圖說文字 11"/>
          <p:cNvSpPr/>
          <p:nvPr/>
        </p:nvSpPr>
        <p:spPr>
          <a:xfrm>
            <a:off x="1375787" y="1442747"/>
            <a:ext cx="1153976" cy="542938"/>
          </a:xfrm>
          <a:prstGeom prst="wedgeEllipseCallout">
            <a:avLst>
              <a:gd name="adj1" fmla="val -59821"/>
              <a:gd name="adj2" fmla="val 91664"/>
            </a:avLst>
          </a:prstGeom>
          <a:solidFill>
            <a:srgbClr val="5E9A50"/>
          </a:solidFill>
          <a:ln w="25400" cap="flat" cmpd="sng" algn="ctr">
            <a:solidFill>
              <a:srgbClr val="5E9A50">
                <a:shade val="50000"/>
              </a:srgbClr>
            </a:solidFill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HOG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 處理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08_01_Sliding_Window_And_Image_Pyramid.ipynb</a:t>
            </a:r>
            <a:endParaRPr lang="en-US" altLang="zh-TW" sz="2400" dirty="0" smtClean="0"/>
          </a:p>
          <a:p>
            <a:r>
              <a:rPr lang="en-US" altLang="zh-TW" dirty="0" smtClean="0"/>
              <a:t>08_02_HOG-Face-Detection.ipynb</a:t>
            </a:r>
            <a:endParaRPr lang="en-US" altLang="zh-TW" dirty="0" smtClean="0"/>
          </a:p>
          <a:p>
            <a:r>
              <a:rPr lang="en-US" altLang="zh-TW" dirty="0" smtClean="0"/>
              <a:t>08_03_Object_Detection.ipynb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深度學習的演算法</a:t>
            </a:r>
            <a:endParaRPr lang="zh-TW" altLang="en-US" dirty="0"/>
          </a:p>
        </p:txBody>
      </p:sp>
      <p:pic>
        <p:nvPicPr>
          <p:cNvPr id="4" name="Picture 2" descr="https://miro.medium.com/max/806/1*YglvufcmiMQaMNf0OW1miA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51184" y="1921827"/>
            <a:ext cx="5455920" cy="2217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dirty="0" smtClean="0"/>
              <a:t>Regions with </a:t>
            </a:r>
            <a:r>
              <a:rPr lang="en-US" dirty="0" smtClean="0"/>
              <a:t>CNN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714494"/>
            <a:ext cx="600079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</a:t>
            </a:r>
            <a:r>
              <a:rPr lang="zh-TW" altLang="en-US" dirty="0" smtClean="0"/>
              <a:t>架構</a:t>
            </a:r>
            <a:endParaRPr lang="zh-TW" altLang="en-US" dirty="0"/>
          </a:p>
        </p:txBody>
      </p:sp>
      <p:pic>
        <p:nvPicPr>
          <p:cNvPr id="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73041" y="1304925"/>
            <a:ext cx="6212205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程式處理流程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5613" y="1522703"/>
            <a:ext cx="8247062" cy="3015669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區域推薦</a:t>
            </a:r>
            <a:r>
              <a:rPr lang="en-US" dirty="0" smtClean="0"/>
              <a:t>(Region Proposal)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80"/>
            <a:ext cx="7261860" cy="229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57224" y="3857634"/>
            <a:ext cx="728667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 smtClean="0"/>
              <a:t>最左邊的圖為原圖，將顏色、紋理、規模、空間關係相近的區域合併，最後變成最右邊圖的區域。</a:t>
            </a:r>
            <a:endParaRPr lang="zh-TW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區域</a:t>
            </a:r>
            <a:r>
              <a:rPr lang="zh-TW" altLang="en-US" dirty="0" smtClean="0"/>
              <a:t>推薦找出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個候選框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428742"/>
            <a:ext cx="3504740" cy="2782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Non-Maximum Suppression (NMS)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選取可信度較高的候選框為基準，計算與基準框的</a:t>
            </a:r>
            <a:r>
              <a:rPr lang="en-US" dirty="0" err="1" smtClean="0"/>
              <a:t>IoU</a:t>
            </a:r>
            <a:r>
              <a:rPr lang="en-US" dirty="0" smtClean="0"/>
              <a:t>(Intersection-over Union )</a:t>
            </a:r>
            <a:r>
              <a:rPr lang="zh-TW" altLang="en-US" dirty="0" smtClean="0"/>
              <a:t>，高</a:t>
            </a:r>
            <a:r>
              <a:rPr lang="en-US" dirty="0" err="1" smtClean="0"/>
              <a:t>IoU</a:t>
            </a:r>
            <a:r>
              <a:rPr lang="zh-TW" altLang="en-US" dirty="0" smtClean="0"/>
              <a:t>值表示高度重疊，就可以把它們過濾</a:t>
            </a:r>
            <a:r>
              <a:rPr lang="zh-TW" altLang="en-US" dirty="0" smtClean="0"/>
              <a:t>掉。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Picture 2" descr="https://miro.medium.com/max/1501/1*mEIEF1xvFAWHJeJWxnGLa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928940"/>
            <a:ext cx="6156912" cy="16430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08_04_RCNN.ipynb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0_AI\Books\以100張圖理解深度學習\深智\封面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12" y="714362"/>
            <a:ext cx="3697281" cy="3865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SPP-Net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0034" y="4363046"/>
            <a:ext cx="800105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R-CNN</a:t>
            </a:r>
            <a:r>
              <a:rPr lang="zh-TW" altLang="en-US" dirty="0" smtClean="0"/>
              <a:t>一個尺寸候選框就占用掉一個</a:t>
            </a:r>
            <a:r>
              <a:rPr lang="en-US" dirty="0" smtClean="0"/>
              <a:t>CNN</a:t>
            </a:r>
            <a:r>
              <a:rPr lang="zh-TW" altLang="en-US" dirty="0" smtClean="0"/>
              <a:t>模型，而</a:t>
            </a:r>
            <a:r>
              <a:rPr lang="en-US" dirty="0" smtClean="0"/>
              <a:t>SPP-Net</a:t>
            </a:r>
            <a:r>
              <a:rPr lang="zh-TW" altLang="en-US" dirty="0" smtClean="0"/>
              <a:t>則是一張圖的全部候選框都只用一個</a:t>
            </a:r>
            <a:r>
              <a:rPr lang="en-US" dirty="0" smtClean="0"/>
              <a:t>CNN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5" name="Picture 2" descr="https://pic2.zhimg.com/80/v2-7d5d06d0553d6dab106588ec4654df15_720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285866"/>
            <a:ext cx="5688248" cy="30003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miro.medium.com/max/2138/1*YJkOke1HGOGIee3t_ho8L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2786064"/>
            <a:ext cx="4217123" cy="2126318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550" y="166382"/>
            <a:ext cx="7200900" cy="655143"/>
          </a:xfrm>
        </p:spPr>
        <p:txBody>
          <a:bodyPr/>
          <a:lstStyle/>
          <a:p>
            <a:r>
              <a:rPr lang="en-US" altLang="zh-TW" dirty="0" smtClean="0"/>
              <a:t>Fast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8662" y="1214428"/>
            <a:ext cx="7200900" cy="3047779"/>
          </a:xfrm>
        </p:spPr>
        <p:txBody>
          <a:bodyPr>
            <a:noAutofit/>
          </a:bodyPr>
          <a:lstStyle/>
          <a:p>
            <a:r>
              <a:rPr lang="zh-TW" altLang="en-US" sz="2000" dirty="0" smtClean="0"/>
              <a:t>不使用 </a:t>
            </a:r>
            <a:r>
              <a:rPr lang="en-US" altLang="zh-TW" sz="2000" dirty="0" smtClean="0"/>
              <a:t>Region Proposal</a:t>
            </a:r>
            <a:r>
              <a:rPr lang="zh-TW" altLang="en-US" sz="2000" dirty="0" smtClean="0"/>
              <a:t> 演算法，直接將全圖以卷積層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conv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及池化層</a:t>
            </a:r>
            <a:r>
              <a:rPr lang="en-US" altLang="zh-TW" sz="2000" dirty="0" smtClean="0"/>
              <a:t>(ROI pooling) </a:t>
            </a:r>
            <a:r>
              <a:rPr lang="zh-TW" altLang="en-US" sz="2000" dirty="0" smtClean="0"/>
              <a:t>產生特徵圖</a:t>
            </a:r>
            <a:r>
              <a:rPr lang="en-US" altLang="zh-TW" sz="2000" dirty="0" smtClean="0"/>
              <a:t>(feature map)</a:t>
            </a:r>
            <a:r>
              <a:rPr lang="zh-TW" altLang="en-US" sz="2000" dirty="0" smtClean="0"/>
              <a:t>，再將</a:t>
            </a:r>
            <a:r>
              <a:rPr lang="en-US" sz="2000" dirty="0" smtClean="0"/>
              <a:t>CNN</a:t>
            </a:r>
            <a:r>
              <a:rPr lang="zh-TW" altLang="en-US" sz="2000" dirty="0" smtClean="0"/>
              <a:t>擷取出來的特徵讓</a:t>
            </a:r>
            <a:r>
              <a:rPr lang="en-US" altLang="zh-TW" sz="2000" dirty="0" smtClean="0"/>
              <a:t>2000</a:t>
            </a:r>
            <a:r>
              <a:rPr lang="zh-TW" altLang="en-US" sz="2000" dirty="0" smtClean="0"/>
              <a:t>個</a:t>
            </a:r>
            <a:r>
              <a:rPr lang="en-US" sz="2000" dirty="0" smtClean="0"/>
              <a:t>Region proposal</a:t>
            </a:r>
            <a:r>
              <a:rPr lang="zh-TW" altLang="en-US" sz="2000" dirty="0" smtClean="0"/>
              <a:t>做運用。</a:t>
            </a:r>
            <a:endParaRPr lang="en-US" altLang="zh-TW" sz="2000" dirty="0" smtClean="0"/>
          </a:p>
          <a:p>
            <a:r>
              <a:rPr lang="zh-TW" altLang="en-US" sz="2000" dirty="0" smtClean="0"/>
              <a:t>將</a:t>
            </a:r>
            <a:r>
              <a:rPr lang="en-US" altLang="zh-TW" sz="2000" dirty="0" smtClean="0"/>
              <a:t>Bounding box</a:t>
            </a:r>
            <a:r>
              <a:rPr lang="zh-TW" altLang="en-US" sz="2000" dirty="0" smtClean="0"/>
              <a:t>投影到特徵圖，經過</a:t>
            </a:r>
            <a:r>
              <a:rPr lang="en-US" altLang="zh-TW" sz="2000" dirty="0" smtClean="0"/>
              <a:t>ROI pooling</a:t>
            </a:r>
            <a:r>
              <a:rPr lang="zh-TW" altLang="en-US" sz="2000" dirty="0" smtClean="0"/>
              <a:t>，得到</a:t>
            </a:r>
            <a:r>
              <a:rPr lang="zh-TW" altLang="en-US" sz="2000" dirty="0" smtClean="0">
                <a:solidFill>
                  <a:srgbClr val="FF0000"/>
                </a:solidFill>
              </a:rPr>
              <a:t>固定尺寸</a:t>
            </a:r>
            <a:r>
              <a:rPr lang="zh-TW" altLang="en-US" sz="2000" dirty="0" smtClean="0"/>
              <a:t>的特徵。</a:t>
            </a:r>
            <a:r>
              <a:rPr lang="en-US" altLang="zh-TW" sz="2000" dirty="0" smtClean="0"/>
              <a:t> </a:t>
            </a:r>
          </a:p>
          <a:p>
            <a:r>
              <a:rPr lang="zh-TW" altLang="en-US" sz="2000" dirty="0" smtClean="0"/>
              <a:t>只連接</a:t>
            </a:r>
            <a:r>
              <a:rPr lang="zh-TW" altLang="en-US" sz="2000" dirty="0" smtClean="0">
                <a:solidFill>
                  <a:srgbClr val="FF0000"/>
                </a:solidFill>
              </a:rPr>
              <a:t>一個</a:t>
            </a:r>
            <a:r>
              <a:rPr lang="zh-TW" altLang="en-US" sz="2000" dirty="0" smtClean="0"/>
              <a:t>完全連階層</a:t>
            </a:r>
            <a:r>
              <a:rPr lang="en-US" altLang="zh-TW" sz="2000" dirty="0" smtClean="0"/>
              <a:t>(FC)</a:t>
            </a:r>
            <a:r>
              <a:rPr lang="zh-TW" altLang="en-US" sz="2000" dirty="0" smtClean="0"/>
              <a:t>作分類。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ROI</a:t>
            </a:r>
            <a:r>
              <a:rPr lang="zh-TW" altLang="en-US" sz="2000" dirty="0" smtClean="0"/>
              <a:t>：</a:t>
            </a:r>
            <a:r>
              <a:rPr lang="en-US" altLang="zh-TW" sz="2000" dirty="0" smtClean="0"/>
              <a:t>Regions of Interest</a:t>
            </a:r>
          </a:p>
          <a:p>
            <a:r>
              <a:rPr lang="en-US" altLang="zh-TW" sz="2000" dirty="0" smtClean="0"/>
              <a:t>ROI pooling</a:t>
            </a:r>
            <a:r>
              <a:rPr lang="zh-TW" altLang="en-US" sz="2000" dirty="0" smtClean="0"/>
              <a:t> 是 </a:t>
            </a:r>
            <a:r>
              <a:rPr lang="en-US" altLang="zh-TW" sz="2000" dirty="0" smtClean="0"/>
              <a:t>SPP</a:t>
            </a:r>
            <a:r>
              <a:rPr lang="zh-TW" altLang="en-US" sz="2000" dirty="0" smtClean="0"/>
              <a:t>簡化版。</a:t>
            </a:r>
            <a:endParaRPr lang="en-US" altLang="zh-TW" sz="2000" dirty="0"/>
          </a:p>
        </p:txBody>
      </p:sp>
    </p:spTree>
    <p:extLst>
      <p:ext uri="{BB962C8B-B14F-4D97-AF65-F5344CB8AC3E}">
        <p14:creationId xmlns="" xmlns:p14="http://schemas.microsoft.com/office/powerpoint/2010/main" val="39008528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550" y="166382"/>
            <a:ext cx="7200900" cy="655143"/>
          </a:xfrm>
        </p:spPr>
        <p:txBody>
          <a:bodyPr/>
          <a:lstStyle/>
          <a:p>
            <a:r>
              <a:rPr lang="en-US" altLang="zh-TW" dirty="0" smtClean="0"/>
              <a:t>Faster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8662" y="1285866"/>
            <a:ext cx="7200900" cy="3047779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不使用</a:t>
            </a:r>
            <a:r>
              <a:rPr lang="en-US" sz="2000" dirty="0" smtClean="0"/>
              <a:t>selective search algorithm</a:t>
            </a:r>
            <a:r>
              <a:rPr lang="zh-TW" altLang="en-US" sz="2000" dirty="0" smtClean="0"/>
              <a:t>，引進</a:t>
            </a:r>
            <a:r>
              <a:rPr lang="en-US" altLang="zh-TW" sz="2000" dirty="0" smtClean="0"/>
              <a:t>RPN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</a:t>
            </a:r>
            <a:r>
              <a:rPr lang="en-US" altLang="zh-TW" sz="2000" b="1" dirty="0" smtClean="0"/>
              <a:t>R</a:t>
            </a:r>
            <a:r>
              <a:rPr lang="en-US" altLang="zh-TW" sz="2000" dirty="0" smtClean="0"/>
              <a:t>egion </a:t>
            </a:r>
            <a:r>
              <a:rPr lang="en-US" altLang="zh-TW" sz="2000" b="1" dirty="0" smtClean="0"/>
              <a:t>P</a:t>
            </a:r>
            <a:r>
              <a:rPr lang="en-US" altLang="zh-TW" sz="2000" dirty="0" smtClean="0"/>
              <a:t>roposal </a:t>
            </a:r>
            <a:r>
              <a:rPr lang="en-US" altLang="zh-TW" sz="2000" b="1" dirty="0" smtClean="0"/>
              <a:t>N</a:t>
            </a:r>
            <a:r>
              <a:rPr lang="en-US" altLang="zh-TW" sz="2000" dirty="0" smtClean="0"/>
              <a:t>etwork) Layer</a:t>
            </a:r>
            <a:r>
              <a:rPr lang="zh-TW" altLang="en-US" sz="2000" dirty="0" smtClean="0"/>
              <a:t>，在訓練時一併產生 </a:t>
            </a:r>
            <a:r>
              <a:rPr lang="en-US" altLang="zh-TW" sz="2000" dirty="0" smtClean="0"/>
              <a:t>Bounding box</a:t>
            </a:r>
            <a:r>
              <a:rPr lang="zh-TW" altLang="en-US" sz="2000" dirty="0" smtClean="0"/>
              <a:t>。</a:t>
            </a:r>
            <a:endParaRPr lang="en-US" altLang="zh-TW" sz="2000" dirty="0"/>
          </a:p>
          <a:p>
            <a:r>
              <a:rPr lang="en-US" altLang="zh-TW" sz="2000" b="1" dirty="0" smtClean="0"/>
              <a:t>R</a:t>
            </a:r>
            <a:r>
              <a:rPr lang="en-US" altLang="zh-TW" sz="2000" dirty="0" smtClean="0"/>
              <a:t>egion </a:t>
            </a:r>
            <a:r>
              <a:rPr lang="en-US" altLang="zh-TW" sz="2000" b="1" dirty="0" smtClean="0"/>
              <a:t>P</a:t>
            </a:r>
            <a:r>
              <a:rPr lang="en-US" altLang="zh-TW" sz="2000" dirty="0" smtClean="0"/>
              <a:t>roposal </a:t>
            </a:r>
            <a:r>
              <a:rPr lang="en-US" altLang="zh-TW" sz="2000" b="1" dirty="0" smtClean="0"/>
              <a:t>N</a:t>
            </a:r>
            <a:r>
              <a:rPr lang="en-US" altLang="zh-TW" sz="2000" dirty="0" smtClean="0"/>
              <a:t>etwork</a:t>
            </a:r>
            <a:r>
              <a:rPr lang="zh-TW" altLang="en-US" sz="2000" dirty="0" smtClean="0"/>
              <a:t>：引入</a:t>
            </a:r>
            <a:r>
              <a:rPr lang="en-US" sz="2000" dirty="0" smtClean="0"/>
              <a:t>Anchors</a:t>
            </a:r>
            <a:r>
              <a:rPr lang="zh-TW" altLang="en-US" sz="2000" dirty="0" smtClean="0"/>
              <a:t>：設定</a:t>
            </a:r>
            <a:r>
              <a:rPr lang="en-US" altLang="zh-TW" sz="2000" dirty="0" smtClean="0"/>
              <a:t>9</a:t>
            </a:r>
            <a:r>
              <a:rPr lang="zh-TW" altLang="en-US" sz="2000" dirty="0" smtClean="0"/>
              <a:t>個</a:t>
            </a:r>
            <a:r>
              <a:rPr lang="en-US" altLang="zh-TW" sz="2000" dirty="0" smtClean="0"/>
              <a:t>Bounding Box</a:t>
            </a:r>
            <a:r>
              <a:rPr lang="zh-TW" altLang="en-US" sz="2000" dirty="0" smtClean="0"/>
              <a:t>作為</a:t>
            </a:r>
            <a:r>
              <a:rPr lang="en-US" sz="2000" dirty="0" smtClean="0"/>
              <a:t>anchors</a:t>
            </a:r>
            <a:r>
              <a:rPr lang="zh-TW" altLang="en-US" sz="2000" dirty="0" smtClean="0"/>
              <a:t>，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個尺寸 </a:t>
            </a:r>
            <a:r>
              <a:rPr lang="en-US" altLang="zh-TW" sz="2000" dirty="0" smtClean="0"/>
              <a:t>x </a:t>
            </a:r>
            <a:r>
              <a:rPr lang="en-US" sz="2000" dirty="0" smtClean="0"/>
              <a:t> </a:t>
            </a:r>
            <a:r>
              <a:rPr lang="en-US" altLang="zh-TW" sz="2000" dirty="0" smtClean="0"/>
              <a:t> 3</a:t>
            </a:r>
            <a:r>
              <a:rPr lang="zh-TW" altLang="en-US" sz="2000" dirty="0" smtClean="0"/>
              <a:t>個寬高比，利用滑動視窗找出要比對的</a:t>
            </a:r>
            <a:r>
              <a:rPr lang="en-US" altLang="zh-TW" sz="2000" dirty="0" smtClean="0"/>
              <a:t>Regions</a:t>
            </a:r>
            <a:r>
              <a:rPr lang="zh-TW" altLang="en-US" sz="2000" dirty="0" smtClean="0"/>
              <a:t>。</a:t>
            </a:r>
            <a:endParaRPr lang="en-US" altLang="zh-TW" sz="2000" dirty="0"/>
          </a:p>
        </p:txBody>
      </p:sp>
      <p:pic>
        <p:nvPicPr>
          <p:cNvPr id="27650" name="Picture 2" descr="https://miro.medium.com/max/2129/1*RQo6IGJPODcT8hpkTWD-k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3286130"/>
            <a:ext cx="3452451" cy="1645936"/>
          </a:xfrm>
          <a:prstGeom prst="rect">
            <a:avLst/>
          </a:prstGeom>
          <a:noFill/>
        </p:spPr>
      </p:pic>
      <p:pic>
        <p:nvPicPr>
          <p:cNvPr id="27652" name="Picture 4" descr="https://miro.medium.com/max/944/1*ltrBXCZJFVcTkdgNdNxwL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3071816"/>
            <a:ext cx="2556779" cy="1971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008528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各種 </a:t>
            </a:r>
            <a:r>
              <a:rPr lang="en-US" altLang="zh-TW" dirty="0" smtClean="0"/>
              <a:t>RCNN </a:t>
            </a:r>
            <a:r>
              <a:rPr lang="zh-TW" altLang="en-US" dirty="0"/>
              <a:t>比較</a:t>
            </a:r>
          </a:p>
        </p:txBody>
      </p:sp>
      <p:pic>
        <p:nvPicPr>
          <p:cNvPr id="2050" name="Picture 2" descr="http://cv-tricks.com/wp-content/uploads/2017/12/RCNN-speed-compari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" y="1485822"/>
            <a:ext cx="7887987" cy="15714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261244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Detectron2</a:t>
            </a:r>
            <a:r>
              <a:rPr lang="en-US" altLang="zh-TW" sz="2400" dirty="0" smtClean="0"/>
              <a:t> </a:t>
            </a:r>
            <a:r>
              <a:rPr lang="en-US" sz="2400" u="sng" dirty="0" smtClean="0">
                <a:hlinkClick r:id="rId2"/>
              </a:rPr>
              <a:t>https</a:t>
            </a:r>
            <a:r>
              <a:rPr lang="en-US" sz="2400" u="sng" dirty="0" smtClean="0">
                <a:hlinkClick r:id="rId2"/>
              </a:rPr>
              <a:t>://</a:t>
            </a:r>
            <a:r>
              <a:rPr lang="en-US" sz="2400" u="sng" dirty="0" smtClean="0">
                <a:hlinkClick r:id="rId2"/>
              </a:rPr>
              <a:t>detectron2.readthedocs.io/en/latest/tutorials/getting_started.html</a:t>
            </a:r>
            <a:endParaRPr lang="en-US" altLang="zh-TW" sz="2400" dirty="0" smtClean="0"/>
          </a:p>
          <a:p>
            <a:r>
              <a:rPr lang="zh-TW" altLang="en-US" sz="2400" dirty="0" smtClean="0"/>
              <a:t>範例</a:t>
            </a:r>
            <a:r>
              <a:rPr lang="zh-TW" altLang="en-US" sz="2400" dirty="0" smtClean="0"/>
              <a:t>檔：</a:t>
            </a:r>
            <a:r>
              <a:rPr lang="en-US" sz="2400" u="sng" dirty="0" smtClean="0">
                <a:hlinkClick r:id="rId3"/>
              </a:rPr>
              <a:t>https://colab.research.google.com/drive/16jcaJoc6bCFAQ96jDe2HwtXj7BMD_-m5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一階段</a:t>
            </a:r>
            <a:r>
              <a:rPr lang="en-US" dirty="0" smtClean="0"/>
              <a:t>(Single Shot</a:t>
            </a:r>
            <a:r>
              <a:rPr lang="en-US" dirty="0" smtClean="0"/>
              <a:t>)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R-CNN</a:t>
            </a:r>
            <a:r>
              <a:rPr lang="zh-TW" altLang="en-US" dirty="0" smtClean="0"/>
              <a:t>屬兩階段</a:t>
            </a:r>
            <a:r>
              <a:rPr lang="en-US" dirty="0" smtClean="0"/>
              <a:t>(Two Stage)</a:t>
            </a:r>
            <a:r>
              <a:rPr lang="zh-TW" altLang="en-US" dirty="0" smtClean="0"/>
              <a:t>的演算法，第一階段先利用區域推薦找出候選框，第二階段才是進行物件偵測，所以在偵測速度上始終是一個瓶頸，難以滿足即時偵測的</a:t>
            </a:r>
            <a:r>
              <a:rPr lang="zh-TW" altLang="en-US" dirty="0" smtClean="0"/>
              <a:t>要求。</a:t>
            </a:r>
            <a:endParaRPr lang="en-US" altLang="zh-TW" dirty="0" smtClean="0"/>
          </a:p>
          <a:p>
            <a:r>
              <a:rPr lang="zh-TW" altLang="en-US" dirty="0" smtClean="0"/>
              <a:t>一階段</a:t>
            </a:r>
            <a:r>
              <a:rPr lang="en-US" dirty="0" smtClean="0"/>
              <a:t>(Single Shot</a:t>
            </a:r>
            <a:r>
              <a:rPr lang="en-US" dirty="0" smtClean="0"/>
              <a:t>)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lvl="1"/>
            <a:r>
              <a:rPr lang="en-US" dirty="0" smtClean="0"/>
              <a:t>YOLO</a:t>
            </a:r>
            <a:endParaRPr lang="en-US" altLang="zh-TW" dirty="0" smtClean="0"/>
          </a:p>
          <a:p>
            <a:pPr lvl="1"/>
            <a:r>
              <a:rPr lang="en-US" dirty="0" smtClean="0"/>
              <a:t>SSD</a:t>
            </a:r>
            <a:endParaRPr lang="zh-TW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YOLO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571618"/>
            <a:ext cx="3661933" cy="226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571618"/>
            <a:ext cx="3221621" cy="2481693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示意圖</a:t>
            </a:r>
            <a:endParaRPr lang="zh-TW" altLang="en-US" dirty="0"/>
          </a:p>
        </p:txBody>
      </p:sp>
      <p:pic>
        <p:nvPicPr>
          <p:cNvPr id="4" name="內容版面配置區 3" descr="http://img.chuansong.me/mmbiz/xRp3sibCWzgG12tsQeJF4oAwdW8Fn9kfkLLgM2fXIkUu6BibpS4f1NpCEUhgxphGiaUTGwRZbqPdfk0clOdekoAJg/0?wx_fmt=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140744" y="1521777"/>
            <a:ext cx="4876800" cy="3017520"/>
          </a:xfrm>
          <a:prstGeom prst="rect">
            <a:avLst/>
          </a:prstGeom>
          <a:noFill/>
          <a:extLst>
            <a:ext uri="{909E8E84-426E-40DD-AFC4-6F175D3DCCD1}">
              <a14:hiddenFill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="" xmlns:pic="http://schemas.openxmlformats.org/drawingml/2006/picture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YOLO </a:t>
            </a:r>
            <a:r>
              <a:rPr lang="zh-TW" altLang="en-US" dirty="0" smtClean="0"/>
              <a:t>作法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5304" y="1476057"/>
            <a:ext cx="8107680" cy="3108960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YOLO</a:t>
            </a:r>
            <a:r>
              <a:rPr lang="zh-TW" altLang="en-US" dirty="0" smtClean="0"/>
              <a:t>環境建置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原始</a:t>
            </a:r>
            <a:r>
              <a:rPr lang="zh-TW" altLang="en-US" dirty="0" smtClean="0"/>
              <a:t>程式碼</a:t>
            </a:r>
            <a:r>
              <a:rPr lang="zh-TW" altLang="en-US" dirty="0" smtClean="0"/>
              <a:t>以</a:t>
            </a:r>
            <a:r>
              <a:rPr lang="en-US" altLang="zh-TW" dirty="0" smtClean="0"/>
              <a:t>C</a:t>
            </a:r>
            <a:r>
              <a:rPr lang="zh-TW" altLang="en-US" dirty="0" smtClean="0"/>
              <a:t>語言開發。</a:t>
            </a:r>
            <a:endParaRPr lang="en-US" altLang="zh-TW" dirty="0" smtClean="0"/>
          </a:p>
          <a:p>
            <a:r>
              <a:rPr lang="en-US" dirty="0" smtClean="0"/>
              <a:t>Linux</a:t>
            </a:r>
            <a:r>
              <a:rPr lang="zh-TW" altLang="en-US" dirty="0" smtClean="0"/>
              <a:t>上用</a:t>
            </a:r>
            <a:r>
              <a:rPr lang="en-US" dirty="0" smtClean="0"/>
              <a:t>GCC</a:t>
            </a:r>
            <a:r>
              <a:rPr lang="zh-TW" altLang="en-US" dirty="0" smtClean="0"/>
              <a:t>編譯器建置比較</a:t>
            </a:r>
            <a:r>
              <a:rPr lang="zh-TW" altLang="en-US" dirty="0" smtClean="0"/>
              <a:t>簡單。</a:t>
            </a:r>
            <a:endParaRPr lang="en-US" altLang="zh-TW" dirty="0" smtClean="0"/>
          </a:p>
          <a:p>
            <a:r>
              <a:rPr lang="en-US" dirty="0" smtClean="0"/>
              <a:t>Windows</a:t>
            </a:r>
            <a:r>
              <a:rPr lang="zh-TW" altLang="en-US" dirty="0" smtClean="0"/>
              <a:t>作業系統需依書中說明建置。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第一篇 深度學習導論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第二篇 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TensorFlow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基礎篇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第三篇 進階的影像應用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第四篇 自然語言處理</a:t>
            </a:r>
          </a:p>
          <a:p>
            <a:r>
              <a:rPr lang="zh-TW" altLang="en-US" dirty="0" smtClean="0"/>
              <a:t>第五篇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強化學習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dirty="0" smtClean="0"/>
              <a:t>TensorFlow</a:t>
            </a:r>
            <a:r>
              <a:rPr lang="zh-TW" altLang="en-US" dirty="0" smtClean="0"/>
              <a:t>實作</a:t>
            </a:r>
            <a:r>
              <a:rPr lang="en-US" dirty="0" smtClean="0"/>
              <a:t>YOLO</a:t>
            </a:r>
            <a:r>
              <a:rPr lang="zh-TW" altLang="en-US" dirty="0" smtClean="0"/>
              <a:t>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dirty="0" smtClean="0"/>
              <a:t>YOLO</a:t>
            </a:r>
            <a:r>
              <a:rPr lang="zh-TW" altLang="en-US" dirty="0" smtClean="0"/>
              <a:t>權重檔轉為</a:t>
            </a:r>
            <a:r>
              <a:rPr lang="en-US" dirty="0" smtClean="0"/>
              <a:t>TensorFlow/Keras</a:t>
            </a:r>
            <a:r>
              <a:rPr lang="zh-TW" altLang="en-US" dirty="0" smtClean="0"/>
              <a:t>格式</a:t>
            </a:r>
            <a:r>
              <a:rPr lang="zh-TW" altLang="en-US" dirty="0" smtClean="0"/>
              <a:t>檔。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000246"/>
            <a:ext cx="5274310" cy="204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08_05_YOLO_Keras_Conversion.ipynb</a:t>
            </a:r>
          </a:p>
          <a:p>
            <a:r>
              <a:rPr lang="en-US" altLang="zh-TW" dirty="0" smtClean="0"/>
              <a:t>08_06_YOLO_Keras_Test.ipynb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YOLO</a:t>
            </a:r>
            <a:r>
              <a:rPr lang="zh-TW" altLang="en-US" dirty="0" smtClean="0"/>
              <a:t>模型訓練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YOLO</a:t>
            </a:r>
            <a:r>
              <a:rPr lang="zh-TW" altLang="en-US" dirty="0" smtClean="0"/>
              <a:t>預設模型是採用</a:t>
            </a:r>
            <a:r>
              <a:rPr lang="en-US" dirty="0" smtClean="0"/>
              <a:t>COCO</a:t>
            </a:r>
            <a:r>
              <a:rPr lang="zh-TW" altLang="en-US" dirty="0" smtClean="0"/>
              <a:t>及</a:t>
            </a:r>
            <a:r>
              <a:rPr lang="en-US" altLang="zh-TW" dirty="0" smtClean="0"/>
              <a:t>Pascal VOC</a:t>
            </a:r>
            <a:r>
              <a:rPr lang="zh-TW" altLang="en-US" dirty="0" smtClean="0"/>
              <a:t>資料</a:t>
            </a:r>
            <a:r>
              <a:rPr lang="zh-TW" altLang="en-US" dirty="0" smtClean="0"/>
              <a:t>集。</a:t>
            </a:r>
            <a:endParaRPr lang="en-US" altLang="zh-TW" dirty="0" smtClean="0"/>
          </a:p>
          <a:p>
            <a:r>
              <a:rPr lang="zh-TW" altLang="en-US" dirty="0" smtClean="0"/>
              <a:t>要</a:t>
            </a:r>
            <a:r>
              <a:rPr lang="zh-TW" altLang="en-US" dirty="0" smtClean="0"/>
              <a:t>偵測的物件不在這</a:t>
            </a:r>
            <a:r>
              <a:rPr lang="en-US" dirty="0" smtClean="0"/>
              <a:t>80</a:t>
            </a:r>
            <a:r>
              <a:rPr lang="zh-TW" altLang="en-US" dirty="0" smtClean="0"/>
              <a:t>類當中，則需自行訓練</a:t>
            </a:r>
            <a:r>
              <a:rPr lang="zh-TW" altLang="en-US" dirty="0" smtClean="0"/>
              <a:t>模型。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928940"/>
            <a:ext cx="5274310" cy="103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依書中</a:t>
            </a:r>
            <a:r>
              <a:rPr lang="zh-TW" altLang="en-US" sz="2400" dirty="0" smtClean="0"/>
              <a:t>說明</a:t>
            </a:r>
            <a:r>
              <a:rPr lang="zh-TW" altLang="en-US" sz="2400" dirty="0" smtClean="0"/>
              <a:t>自行訓練模型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08_07_Tensorflow-Yolov4_Test.ipynb</a:t>
            </a:r>
            <a:r>
              <a:rPr lang="zh-TW" altLang="en-US" sz="2400" dirty="0" smtClean="0"/>
              <a:t> </a:t>
            </a:r>
            <a:endParaRPr lang="zh-TW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grpSp>
        <p:nvGrpSpPr>
          <p:cNvPr id="30" name="群組 29"/>
          <p:cNvGrpSpPr/>
          <p:nvPr/>
        </p:nvGrpSpPr>
        <p:grpSpPr>
          <a:xfrm>
            <a:off x="1071538" y="1142990"/>
            <a:ext cx="3714776" cy="3500463"/>
            <a:chOff x="1071538" y="785800"/>
            <a:chExt cx="3714776" cy="3500463"/>
          </a:xfrm>
        </p:grpSpPr>
        <p:pic>
          <p:nvPicPr>
            <p:cNvPr id="50" name="圖片 49" descr="未命名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538" y="2071684"/>
              <a:ext cx="2624687" cy="2214579"/>
            </a:xfrm>
            <a:prstGeom prst="rect">
              <a:avLst/>
            </a:prstGeom>
            <a:scene3d>
              <a:camera prst="orthographicFront">
                <a:rot lat="2635546" lon="18252971" rev="18839988"/>
              </a:camera>
              <a:lightRig rig="threePt" dir="t"/>
            </a:scene3d>
          </p:spPr>
        </p:pic>
        <p:sp>
          <p:nvSpPr>
            <p:cNvPr id="51" name="矩形 50"/>
            <p:cNvSpPr/>
            <p:nvPr/>
          </p:nvSpPr>
          <p:spPr>
            <a:xfrm>
              <a:off x="1714480" y="785800"/>
              <a:ext cx="1571636" cy="3286130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4311036" lon="18835067" rev="18900000"/>
              </a:camera>
              <a:lightRig rig="threePt" dir="t"/>
            </a:scene3d>
            <a:sp3d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  <p:sp>
          <p:nvSpPr>
            <p:cNvPr id="52" name="向上箭號 51"/>
            <p:cNvSpPr/>
            <p:nvPr/>
          </p:nvSpPr>
          <p:spPr>
            <a:xfrm>
              <a:off x="2357422" y="2786064"/>
              <a:ext cx="210110" cy="285752"/>
            </a:xfrm>
            <a:prstGeom prst="upArrow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  <p:sp>
          <p:nvSpPr>
            <p:cNvPr id="53" name="向上箭號 52"/>
            <p:cNvSpPr/>
            <p:nvPr/>
          </p:nvSpPr>
          <p:spPr>
            <a:xfrm>
              <a:off x="2357422" y="2143122"/>
              <a:ext cx="210110" cy="285752"/>
            </a:xfrm>
            <a:prstGeom prst="upArrow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3000364" y="1428742"/>
              <a:ext cx="928694" cy="15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55" name="文字方塊 85"/>
            <p:cNvSpPr txBox="1"/>
            <p:nvPr/>
          </p:nvSpPr>
          <p:spPr>
            <a:xfrm>
              <a:off x="3929058" y="1214428"/>
              <a:ext cx="857256" cy="369332"/>
            </a:xfrm>
            <a:prstGeom prst="rect">
              <a:avLst/>
            </a:prstGeom>
            <a:noFill/>
            <a:ln w="1905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新細明體"/>
                  <a:cs typeface="+mn-cs"/>
                </a:rPr>
                <a:t>predict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2071670" y="928676"/>
            <a:ext cx="1071570" cy="2571768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4311036" lon="18835067" rev="18900000"/>
            </a:camera>
            <a:lightRig rig="threePt" dir="t"/>
          </a:scene3d>
          <a:sp3d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285984" y="1000114"/>
            <a:ext cx="714380" cy="1643074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4311036" lon="18835067" rev="18900000"/>
            </a:camera>
            <a:lightRig rig="threePt" dir="t"/>
          </a:scene3d>
          <a:sp3d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3" name="向上箭號 32"/>
          <p:cNvSpPr/>
          <p:nvPr/>
        </p:nvSpPr>
        <p:spPr>
          <a:xfrm>
            <a:off x="2357422" y="2000246"/>
            <a:ext cx="210110" cy="285752"/>
          </a:xfrm>
          <a:prstGeom prst="up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4857752" y="1142990"/>
            <a:ext cx="3714776" cy="3500463"/>
            <a:chOff x="1071538" y="785800"/>
            <a:chExt cx="3714776" cy="3500463"/>
          </a:xfrm>
        </p:grpSpPr>
        <p:pic>
          <p:nvPicPr>
            <p:cNvPr id="40" name="圖片 39" descr="未命名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538" y="2071684"/>
              <a:ext cx="2624687" cy="2214579"/>
            </a:xfrm>
            <a:prstGeom prst="rect">
              <a:avLst/>
            </a:prstGeom>
            <a:scene3d>
              <a:camera prst="orthographicFront">
                <a:rot lat="2635546" lon="18252971" rev="18839988"/>
              </a:camera>
              <a:lightRig rig="threePt" dir="t"/>
            </a:scene3d>
          </p:spPr>
        </p:pic>
        <p:sp>
          <p:nvSpPr>
            <p:cNvPr id="41" name="矩形 40"/>
            <p:cNvSpPr/>
            <p:nvPr/>
          </p:nvSpPr>
          <p:spPr>
            <a:xfrm>
              <a:off x="1714480" y="785800"/>
              <a:ext cx="1571636" cy="3286130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orthographicFront">
                <a:rot lat="4311036" lon="18835067" rev="18900000"/>
              </a:camera>
              <a:lightRig rig="threePt" dir="t"/>
            </a:scene3d>
            <a:sp3d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  <p:sp>
          <p:nvSpPr>
            <p:cNvPr id="42" name="向上箭號 41"/>
            <p:cNvSpPr/>
            <p:nvPr/>
          </p:nvSpPr>
          <p:spPr>
            <a:xfrm>
              <a:off x="2357422" y="2786064"/>
              <a:ext cx="210110" cy="285752"/>
            </a:xfrm>
            <a:prstGeom prst="upArrow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  <p:sp>
          <p:nvSpPr>
            <p:cNvPr id="43" name="向上箭號 42"/>
            <p:cNvSpPr/>
            <p:nvPr/>
          </p:nvSpPr>
          <p:spPr>
            <a:xfrm>
              <a:off x="2357422" y="2143122"/>
              <a:ext cx="210110" cy="285752"/>
            </a:xfrm>
            <a:prstGeom prst="upArrow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  <p:cxnSp>
          <p:nvCxnSpPr>
            <p:cNvPr id="44" name="直線單箭頭接點 43"/>
            <p:cNvCxnSpPr/>
            <p:nvPr/>
          </p:nvCxnSpPr>
          <p:spPr>
            <a:xfrm>
              <a:off x="3286116" y="2428874"/>
              <a:ext cx="642942" cy="15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直線單箭頭接點 44"/>
            <p:cNvCxnSpPr/>
            <p:nvPr/>
          </p:nvCxnSpPr>
          <p:spPr>
            <a:xfrm>
              <a:off x="3143240" y="1857370"/>
              <a:ext cx="785818" cy="15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6" name="直線單箭頭接點 45"/>
            <p:cNvCxnSpPr/>
            <p:nvPr/>
          </p:nvCxnSpPr>
          <p:spPr>
            <a:xfrm>
              <a:off x="3000364" y="1428742"/>
              <a:ext cx="928694" cy="15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47" name="文字方塊 125"/>
            <p:cNvSpPr txBox="1"/>
            <p:nvPr/>
          </p:nvSpPr>
          <p:spPr>
            <a:xfrm>
              <a:off x="3929058" y="1214428"/>
              <a:ext cx="857256" cy="369332"/>
            </a:xfrm>
            <a:prstGeom prst="rect">
              <a:avLst/>
            </a:prstGeom>
            <a:noFill/>
            <a:ln w="1905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新細明體"/>
                  <a:cs typeface="+mn-cs"/>
                </a:rPr>
                <a:t>predict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  <p:sp>
          <p:nvSpPr>
            <p:cNvPr id="48" name="文字方塊 126"/>
            <p:cNvSpPr txBox="1"/>
            <p:nvPr/>
          </p:nvSpPr>
          <p:spPr>
            <a:xfrm>
              <a:off x="3929058" y="1643056"/>
              <a:ext cx="857256" cy="369332"/>
            </a:xfrm>
            <a:prstGeom prst="rect">
              <a:avLst/>
            </a:prstGeom>
            <a:noFill/>
            <a:ln w="1905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新細明體"/>
                  <a:cs typeface="+mn-cs"/>
                </a:rPr>
                <a:t>predict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  <p:sp>
          <p:nvSpPr>
            <p:cNvPr id="49" name="文字方塊 127"/>
            <p:cNvSpPr txBox="1"/>
            <p:nvPr/>
          </p:nvSpPr>
          <p:spPr>
            <a:xfrm>
              <a:off x="3929058" y="2214560"/>
              <a:ext cx="857256" cy="369332"/>
            </a:xfrm>
            <a:prstGeom prst="rect">
              <a:avLst/>
            </a:prstGeom>
            <a:noFill/>
            <a:ln w="1905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新細明體"/>
                  <a:cs typeface="+mn-cs"/>
                </a:rPr>
                <a:t>predict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新細明體"/>
                <a:cs typeface="+mn-cs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5857884" y="928676"/>
            <a:ext cx="1071570" cy="2571768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4311036" lon="18835067" rev="18900000"/>
            </a:camera>
            <a:lightRig rig="threePt" dir="t"/>
          </a:scene3d>
          <a:sp3d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72198" y="1000114"/>
            <a:ext cx="714380" cy="1643074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4311036" lon="18835067" rev="18900000"/>
            </a:camera>
            <a:lightRig rig="threePt" dir="t"/>
          </a:scene3d>
          <a:sp3d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7" name="向上箭號 36"/>
          <p:cNvSpPr/>
          <p:nvPr/>
        </p:nvSpPr>
        <p:spPr>
          <a:xfrm>
            <a:off x="6143636" y="2000246"/>
            <a:ext cx="210110" cy="285752"/>
          </a:xfrm>
          <a:prstGeom prst="up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8" name="文字方塊 132"/>
          <p:cNvSpPr txBox="1"/>
          <p:nvPr/>
        </p:nvSpPr>
        <p:spPr>
          <a:xfrm>
            <a:off x="4643438" y="4214824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Pyramidal feature hierarchy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9" name="文字方塊 133"/>
          <p:cNvSpPr txBox="1"/>
          <p:nvPr/>
        </p:nvSpPr>
        <p:spPr>
          <a:xfrm>
            <a:off x="714348" y="4214824"/>
            <a:ext cx="364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Single feature map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使用</a:t>
            </a:r>
            <a:r>
              <a:rPr lang="en-US" sz="2400" dirty="0" smtClean="0"/>
              <a:t>TensorFlow Object Detection API 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 smtClean="0"/>
              <a:t>依書中</a:t>
            </a:r>
            <a:r>
              <a:rPr lang="zh-TW" altLang="en-US" sz="2400" dirty="0" smtClean="0"/>
              <a:t>說明建置推論環境。 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08_08_Tensorflow_Object_Detection_API_Test.ipynb</a:t>
            </a:r>
          </a:p>
          <a:p>
            <a:r>
              <a:rPr lang="en-US" altLang="zh-TW" sz="2400" dirty="0" smtClean="0"/>
              <a:t>08_09_Tensorflow_Object_Detection_API_Video.ipynb</a:t>
            </a:r>
            <a:endParaRPr lang="zh-TW" altLang="en-US" sz="2400" dirty="0" smtClean="0"/>
          </a:p>
          <a:p>
            <a:endParaRPr lang="en-US" altLang="zh-TW" sz="2400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第九章 </a:t>
            </a:r>
            <a:r>
              <a:rPr lang="zh-TW" altLang="en-US" dirty="0" smtClean="0"/>
              <a:t>進階</a:t>
            </a:r>
            <a:r>
              <a:rPr lang="zh-TW" altLang="en-US" dirty="0" smtClean="0"/>
              <a:t>的影像應用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語義分割</a:t>
            </a:r>
            <a:r>
              <a:rPr lang="en-US" dirty="0" smtClean="0"/>
              <a:t>(Semantic Segmentation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自動編碼器</a:t>
            </a:r>
            <a:r>
              <a:rPr lang="en-US" dirty="0" smtClean="0"/>
              <a:t>(</a:t>
            </a:r>
            <a:r>
              <a:rPr lang="en-US" dirty="0" err="1" smtClean="0"/>
              <a:t>AutoEncoder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實例</a:t>
            </a:r>
            <a:r>
              <a:rPr lang="zh-TW" altLang="en-US" dirty="0" smtClean="0"/>
              <a:t>分割</a:t>
            </a:r>
            <a:r>
              <a:rPr lang="en-US" dirty="0" smtClean="0"/>
              <a:t>(Instance Segmentation)</a:t>
            </a:r>
            <a:endParaRPr lang="zh-TW" altLang="en-US" dirty="0" smtClean="0"/>
          </a:p>
          <a:p>
            <a:r>
              <a:rPr lang="zh-TW" altLang="en-US" dirty="0" smtClean="0"/>
              <a:t>風格轉換</a:t>
            </a:r>
            <a:r>
              <a:rPr lang="en-US" dirty="0" smtClean="0"/>
              <a:t>(Style Transfer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臉部辨識</a:t>
            </a:r>
            <a:r>
              <a:rPr lang="en-US" dirty="0" smtClean="0"/>
              <a:t>(Facial Recognition)</a:t>
            </a:r>
            <a:endParaRPr lang="zh-TW" altLang="en-US" dirty="0" smtClean="0"/>
          </a:p>
          <a:p>
            <a:r>
              <a:rPr lang="zh-TW" altLang="en-US" dirty="0" smtClean="0"/>
              <a:t>光學文字辨識</a:t>
            </a:r>
            <a:r>
              <a:rPr lang="en-US" dirty="0" smtClean="0"/>
              <a:t>(OCR)</a:t>
            </a:r>
            <a:endParaRPr lang="zh-TW" altLang="en-US" dirty="0" smtClean="0"/>
          </a:p>
          <a:p>
            <a:r>
              <a:rPr lang="zh-TW" altLang="en-US" dirty="0" smtClean="0"/>
              <a:t>車牌辨識</a:t>
            </a:r>
            <a:r>
              <a:rPr lang="en-US" dirty="0" smtClean="0"/>
              <a:t>(ANPR)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第九章 </a:t>
            </a:r>
            <a:r>
              <a:rPr lang="zh-TW" altLang="en-US" dirty="0" smtClean="0"/>
              <a:t>進階</a:t>
            </a:r>
            <a:r>
              <a:rPr lang="zh-TW" altLang="en-US" dirty="0" smtClean="0"/>
              <a:t>的影像應用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語義分割</a:t>
            </a:r>
            <a:r>
              <a:rPr lang="en-US" dirty="0" smtClean="0">
                <a:solidFill>
                  <a:srgbClr val="FF0000"/>
                </a:solidFill>
              </a:rPr>
              <a:t>(Semantic Segmentation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自動編碼器</a:t>
            </a:r>
            <a:r>
              <a:rPr lang="en-US" dirty="0" smtClean="0"/>
              <a:t>(</a:t>
            </a:r>
            <a:r>
              <a:rPr lang="en-US" dirty="0" err="1" smtClean="0"/>
              <a:t>AutoEncoder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實例</a:t>
            </a:r>
            <a:r>
              <a:rPr lang="zh-TW" altLang="en-US" dirty="0" smtClean="0"/>
              <a:t>分割</a:t>
            </a:r>
            <a:r>
              <a:rPr lang="en-US" dirty="0" smtClean="0"/>
              <a:t>(Instance Segmentation)</a:t>
            </a:r>
            <a:endParaRPr lang="zh-TW" altLang="en-US" dirty="0" smtClean="0"/>
          </a:p>
          <a:p>
            <a:r>
              <a:rPr lang="zh-TW" altLang="en-US" dirty="0" smtClean="0"/>
              <a:t>風格轉換</a:t>
            </a:r>
            <a:r>
              <a:rPr lang="en-US" dirty="0" smtClean="0"/>
              <a:t>(Style Transfer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臉部辨識</a:t>
            </a:r>
            <a:r>
              <a:rPr lang="en-US" dirty="0" smtClean="0"/>
              <a:t>(Facial Recognition)</a:t>
            </a:r>
            <a:endParaRPr lang="zh-TW" altLang="en-US" dirty="0" smtClean="0"/>
          </a:p>
          <a:p>
            <a:r>
              <a:rPr lang="zh-TW" altLang="en-US" dirty="0" smtClean="0"/>
              <a:t>光學文字辨識</a:t>
            </a:r>
            <a:r>
              <a:rPr lang="en-US" dirty="0" smtClean="0"/>
              <a:t>(OCR)</a:t>
            </a:r>
            <a:endParaRPr lang="zh-TW" altLang="en-US" dirty="0" smtClean="0"/>
          </a:p>
          <a:p>
            <a:r>
              <a:rPr lang="zh-TW" altLang="en-US" dirty="0" smtClean="0"/>
              <a:t>車牌辨識</a:t>
            </a:r>
            <a:r>
              <a:rPr lang="en-US" dirty="0" smtClean="0"/>
              <a:t>(ANPR)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語義分割</a:t>
            </a:r>
            <a:r>
              <a:rPr lang="en-US" altLang="zh-TW" dirty="0" smtClean="0"/>
              <a:t>(Semantic Segmentation)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928808"/>
            <a:ext cx="350046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1928808"/>
            <a:ext cx="3394865" cy="226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500562" y="1428742"/>
            <a:ext cx="318548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 smtClean="0"/>
              <a:t>各物件以不同顏色的像素表示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4071934" y="2928940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語義</a:t>
            </a:r>
            <a:r>
              <a:rPr lang="zh-TW" altLang="en-US" dirty="0" smtClean="0"/>
              <a:t>分割示意圖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571618"/>
            <a:ext cx="714380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第一篇 深度學習導論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第二篇 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TensorFlow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基礎篇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第三篇 進階的影像應用</a:t>
            </a:r>
            <a:endParaRPr lang="en-US" altLang="zh-TW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第四篇 自然語言處理</a:t>
            </a:r>
          </a:p>
          <a:p>
            <a:r>
              <a:rPr lang="zh-TW" altLang="en-US" dirty="0" smtClean="0"/>
              <a:t>第五篇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強化學習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第九章 </a:t>
            </a:r>
            <a:r>
              <a:rPr lang="zh-TW" altLang="en-US" dirty="0" smtClean="0"/>
              <a:t>進階</a:t>
            </a:r>
            <a:r>
              <a:rPr lang="zh-TW" altLang="en-US" dirty="0" smtClean="0"/>
              <a:t>的影像應用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語義分割</a:t>
            </a:r>
            <a:r>
              <a:rPr lang="en-US" dirty="0" smtClean="0"/>
              <a:t>(Semantic Segmentation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自動編碼器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AutoEncoder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實例</a:t>
            </a:r>
            <a:r>
              <a:rPr lang="zh-TW" altLang="en-US" dirty="0" smtClean="0"/>
              <a:t>分割</a:t>
            </a:r>
            <a:r>
              <a:rPr lang="en-US" dirty="0" smtClean="0"/>
              <a:t>(Instance Segmentation)</a:t>
            </a:r>
            <a:endParaRPr lang="zh-TW" altLang="en-US" dirty="0" smtClean="0"/>
          </a:p>
          <a:p>
            <a:r>
              <a:rPr lang="zh-TW" altLang="en-US" dirty="0" smtClean="0"/>
              <a:t>風格轉換</a:t>
            </a:r>
            <a:r>
              <a:rPr lang="en-US" dirty="0" smtClean="0"/>
              <a:t>(Style Transfer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臉部辨識</a:t>
            </a:r>
            <a:r>
              <a:rPr lang="en-US" dirty="0" smtClean="0"/>
              <a:t>(Facial Recognition)</a:t>
            </a:r>
            <a:endParaRPr lang="zh-TW" altLang="en-US" dirty="0" smtClean="0"/>
          </a:p>
          <a:p>
            <a:r>
              <a:rPr lang="zh-TW" altLang="en-US" dirty="0" smtClean="0"/>
              <a:t>光學文字辨識</a:t>
            </a:r>
            <a:r>
              <a:rPr lang="en-US" dirty="0" smtClean="0"/>
              <a:t>(OCR)</a:t>
            </a:r>
            <a:endParaRPr lang="zh-TW" altLang="en-US" dirty="0" smtClean="0"/>
          </a:p>
          <a:p>
            <a:r>
              <a:rPr lang="zh-TW" altLang="en-US" dirty="0" smtClean="0"/>
              <a:t>車牌辨識</a:t>
            </a:r>
            <a:r>
              <a:rPr lang="en-US" dirty="0" smtClean="0"/>
              <a:t>(ANPR)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自動</a:t>
            </a:r>
            <a:r>
              <a:rPr lang="zh-TW" altLang="en-US" dirty="0" smtClean="0"/>
              <a:t>編碼器</a:t>
            </a:r>
            <a:r>
              <a:rPr lang="en-US" altLang="zh-TW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AutoEncoder</a:t>
            </a:r>
            <a:r>
              <a:rPr lang="en-US" dirty="0" smtClean="0"/>
              <a:t>, AE)</a:t>
            </a:r>
            <a:r>
              <a:rPr lang="zh-TW" altLang="en-US" dirty="0" smtClean="0"/>
              <a:t>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生成模型大都採用此架構。</a:t>
            </a:r>
          </a:p>
          <a:p>
            <a:r>
              <a:rPr lang="zh-TW" altLang="en-US" dirty="0" smtClean="0"/>
              <a:t>原始</a:t>
            </a:r>
            <a:r>
              <a:rPr lang="zh-TW" altLang="en-US" dirty="0" smtClean="0"/>
              <a:t>影像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zh-TW" altLang="en-US" dirty="0" smtClean="0"/>
              <a:t>特徵萃取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zh-TW" altLang="en-US" dirty="0" smtClean="0"/>
              <a:t>重建</a:t>
            </a:r>
            <a:r>
              <a:rPr lang="zh-TW" altLang="en-US" dirty="0" smtClean="0"/>
              <a:t>影像。</a:t>
            </a:r>
            <a:endParaRPr lang="en-US" altLang="zh-TW" dirty="0" smtClean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571750"/>
            <a:ext cx="5274310" cy="999536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雜訊</a:t>
            </a:r>
            <a:r>
              <a:rPr lang="zh-TW" altLang="en-US" dirty="0" smtClean="0"/>
              <a:t>去除。</a:t>
            </a:r>
            <a:endParaRPr lang="en-US" altLang="zh-TW" dirty="0" smtClean="0"/>
          </a:p>
          <a:p>
            <a:r>
              <a:rPr lang="en-US" altLang="zh-TW" dirty="0" smtClean="0"/>
              <a:t>09_01_MNIST_Autoencoder.ipynb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500312"/>
            <a:ext cx="621510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r>
              <a:rPr lang="en-US" dirty="0" smtClean="0"/>
              <a:t> (VAE)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資料編碼不是一個輸出常數，而是一個常態機率分配，解碼時依據機率分配進行抽樣，取得輸出，利用此概念去除雜訊則會更穩健</a:t>
            </a:r>
            <a:r>
              <a:rPr lang="en-US" dirty="0" smtClean="0"/>
              <a:t>(Robust)</a:t>
            </a:r>
            <a:r>
              <a:rPr lang="zh-TW" altLang="en-US" dirty="0" smtClean="0"/>
              <a:t>，</a:t>
            </a:r>
            <a:r>
              <a:rPr lang="en-US" dirty="0" smtClean="0"/>
              <a:t>VAE</a:t>
            </a:r>
            <a:r>
              <a:rPr lang="zh-TW" altLang="en-US" dirty="0" smtClean="0"/>
              <a:t>常與生成對抗網路</a:t>
            </a:r>
            <a:r>
              <a:rPr lang="en-US" dirty="0" smtClean="0"/>
              <a:t>(GAN)</a:t>
            </a:r>
            <a:r>
              <a:rPr lang="zh-TW" altLang="en-US" dirty="0" smtClean="0"/>
              <a:t>相提並論，可以用來生成影像。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3357568"/>
            <a:ext cx="642942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VAE</a:t>
            </a:r>
            <a:r>
              <a:rPr lang="zh-TW" altLang="en-US" dirty="0" smtClean="0"/>
              <a:t>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雜訊</a:t>
            </a:r>
            <a:r>
              <a:rPr lang="zh-TW" altLang="en-US" dirty="0" smtClean="0"/>
              <a:t>去除。</a:t>
            </a:r>
            <a:endParaRPr lang="en-US" altLang="zh-TW" dirty="0" smtClean="0"/>
          </a:p>
          <a:p>
            <a:r>
              <a:rPr lang="en-US" altLang="zh-TW" dirty="0" smtClean="0"/>
              <a:t>09_02_MNIST_VAE.ipynb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500312"/>
            <a:ext cx="621510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第九章 </a:t>
            </a:r>
            <a:r>
              <a:rPr lang="zh-TW" altLang="en-US" dirty="0" smtClean="0"/>
              <a:t>進階</a:t>
            </a:r>
            <a:r>
              <a:rPr lang="zh-TW" altLang="en-US" dirty="0" smtClean="0"/>
              <a:t>的影像應用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語義分割</a:t>
            </a:r>
            <a:r>
              <a:rPr lang="en-US" dirty="0" smtClean="0"/>
              <a:t>(Semantic Segmentation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自動編碼器</a:t>
            </a:r>
            <a:r>
              <a:rPr lang="en-US" dirty="0" smtClean="0"/>
              <a:t>(</a:t>
            </a:r>
            <a:r>
              <a:rPr lang="en-US" dirty="0" err="1" smtClean="0"/>
              <a:t>AutoEncoder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實例</a:t>
            </a:r>
            <a:r>
              <a:rPr lang="zh-TW" altLang="en-US" dirty="0" smtClean="0">
                <a:solidFill>
                  <a:srgbClr val="FF0000"/>
                </a:solidFill>
              </a:rPr>
              <a:t>分割</a:t>
            </a:r>
            <a:r>
              <a:rPr lang="en-US" dirty="0" smtClean="0">
                <a:solidFill>
                  <a:srgbClr val="FF0000"/>
                </a:solidFill>
              </a:rPr>
              <a:t>(Instance Segmentation)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風格轉換</a:t>
            </a:r>
            <a:r>
              <a:rPr lang="en-US" dirty="0" smtClean="0"/>
              <a:t>(Style Transfer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臉部辨識</a:t>
            </a:r>
            <a:r>
              <a:rPr lang="en-US" dirty="0" smtClean="0"/>
              <a:t>(Facial Recognition)</a:t>
            </a:r>
            <a:endParaRPr lang="zh-TW" altLang="en-US" dirty="0" smtClean="0"/>
          </a:p>
          <a:p>
            <a:r>
              <a:rPr lang="zh-TW" altLang="en-US" dirty="0" smtClean="0"/>
              <a:t>光學文字辨識</a:t>
            </a:r>
            <a:r>
              <a:rPr lang="en-US" dirty="0" smtClean="0"/>
              <a:t>(OCR)</a:t>
            </a:r>
            <a:endParaRPr lang="zh-TW" altLang="en-US" dirty="0" smtClean="0"/>
          </a:p>
          <a:p>
            <a:r>
              <a:rPr lang="zh-TW" altLang="en-US" dirty="0" smtClean="0"/>
              <a:t>車牌辨識</a:t>
            </a:r>
            <a:r>
              <a:rPr lang="en-US" dirty="0" smtClean="0"/>
              <a:t>(ANPR)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語義分割</a:t>
            </a:r>
            <a:r>
              <a:rPr lang="en-US" dirty="0" smtClean="0"/>
              <a:t>(Semantic segmentation)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00180"/>
            <a:ext cx="6572296" cy="3071834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AutoEncoder</a:t>
            </a:r>
            <a:r>
              <a:rPr lang="zh-TW" altLang="en-US" dirty="0" smtClean="0"/>
              <a:t>的變形</a:t>
            </a:r>
            <a:r>
              <a:rPr lang="en-US" dirty="0" smtClean="0"/>
              <a:t>(Variant)</a:t>
            </a:r>
            <a:r>
              <a:rPr lang="zh-TW" altLang="en-US" dirty="0" smtClean="0"/>
              <a:t>，由於它的模型結構為</a:t>
            </a:r>
            <a:r>
              <a:rPr lang="en-US" dirty="0" smtClean="0"/>
              <a:t>U</a:t>
            </a:r>
            <a:r>
              <a:rPr lang="zh-TW" altLang="en-US" dirty="0" smtClean="0"/>
              <a:t>型而得名。</a:t>
            </a:r>
            <a:endParaRPr lang="zh-TW" altLang="en-US" dirty="0"/>
          </a:p>
        </p:txBody>
      </p:sp>
      <p:pic>
        <p:nvPicPr>
          <p:cNvPr id="4" name="圖片 3" descr="https://ithelp.ithome.com.tw/upload/images/20200919/20001976muQqJZ6VAC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2357436"/>
            <a:ext cx="3799636" cy="253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流程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5613" y="1338927"/>
            <a:ext cx="8247062" cy="338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09_03_Image_segmentation.ipynb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214560"/>
            <a:ext cx="3957639" cy="235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98" y="2143122"/>
            <a:ext cx="2002323" cy="2331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向右箭號 7"/>
          <p:cNvSpPr/>
          <p:nvPr/>
        </p:nvSpPr>
        <p:spPr>
          <a:xfrm>
            <a:off x="4857752" y="3143254"/>
            <a:ext cx="714380" cy="714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涵蓋內容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zh-TW" altLang="en-US" dirty="0" smtClean="0"/>
              <a:t>物件偵測</a:t>
            </a:r>
            <a:r>
              <a:rPr lang="en-US" dirty="0" smtClean="0"/>
              <a:t>(Object Detection)</a:t>
            </a:r>
            <a:r>
              <a:rPr lang="zh-TW" altLang="en-US" dirty="0" smtClean="0"/>
              <a:t>。</a:t>
            </a:r>
          </a:p>
          <a:p>
            <a:pPr lvl="0"/>
            <a:r>
              <a:rPr lang="zh-TW" altLang="en-US" dirty="0" smtClean="0"/>
              <a:t>語義分割</a:t>
            </a:r>
            <a:r>
              <a:rPr lang="en-US" dirty="0" smtClean="0"/>
              <a:t>(Semantic Segmentation)</a:t>
            </a:r>
            <a:r>
              <a:rPr lang="zh-TW" altLang="en-US" dirty="0" smtClean="0"/>
              <a:t>。</a:t>
            </a:r>
          </a:p>
          <a:p>
            <a:pPr lvl="0"/>
            <a:r>
              <a:rPr lang="zh-TW" altLang="en-US" dirty="0" smtClean="0"/>
              <a:t>人臉辨識</a:t>
            </a:r>
            <a:r>
              <a:rPr lang="en-US" dirty="0" smtClean="0"/>
              <a:t>(Facial Recognition)</a:t>
            </a:r>
            <a:r>
              <a:rPr lang="zh-TW" altLang="en-US" dirty="0" smtClean="0"/>
              <a:t>。</a:t>
            </a:r>
          </a:p>
          <a:p>
            <a:pPr lvl="0"/>
            <a:r>
              <a:rPr lang="zh-TW" altLang="en-US" dirty="0" smtClean="0"/>
              <a:t>風格轉換</a:t>
            </a:r>
            <a:r>
              <a:rPr lang="en-US" dirty="0" smtClean="0"/>
              <a:t>(Style Transfer)</a:t>
            </a:r>
            <a:r>
              <a:rPr lang="zh-TW" altLang="en-US" dirty="0" smtClean="0"/>
              <a:t>。</a:t>
            </a:r>
          </a:p>
          <a:p>
            <a:pPr lvl="0"/>
            <a:r>
              <a:rPr lang="zh-TW" altLang="en-US" dirty="0" smtClean="0"/>
              <a:t>光學文字辨識</a:t>
            </a:r>
            <a:r>
              <a:rPr lang="en-US" dirty="0" smtClean="0"/>
              <a:t>(Optical Character Recognition, OCR)</a:t>
            </a:r>
            <a:r>
              <a:rPr lang="zh-TW" altLang="en-US" dirty="0" smtClean="0"/>
              <a:t>。</a:t>
            </a:r>
          </a:p>
          <a:p>
            <a:r>
              <a:rPr lang="zh-TW" altLang="en-US" dirty="0" smtClean="0"/>
              <a:t>車牌辨識</a:t>
            </a:r>
            <a:r>
              <a:rPr lang="en-US" altLang="zh-TW" dirty="0" smtClean="0"/>
              <a:t>(ANPR)</a:t>
            </a:r>
            <a:endParaRPr lang="zh-TW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實例分割</a:t>
            </a:r>
            <a:r>
              <a:rPr lang="en-US" dirty="0" smtClean="0"/>
              <a:t>(Instance Segmentation</a:t>
            </a:r>
            <a:r>
              <a:rPr lang="en-US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00180"/>
            <a:ext cx="671517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R-CNN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5613" y="1312087"/>
            <a:ext cx="8247062" cy="343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09_04_Mask_R-CNN_Test.ipynb</a:t>
            </a:r>
            <a:endParaRPr lang="zh-TW" altLang="en-US" dirty="0"/>
          </a:p>
        </p:txBody>
      </p:sp>
      <p:pic>
        <p:nvPicPr>
          <p:cNvPr id="9" name="圖片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214560"/>
            <a:ext cx="3643337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圖片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14560"/>
            <a:ext cx="3857652" cy="214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第九章 </a:t>
            </a:r>
            <a:r>
              <a:rPr lang="zh-TW" altLang="en-US" dirty="0" smtClean="0"/>
              <a:t>進階</a:t>
            </a:r>
            <a:r>
              <a:rPr lang="zh-TW" altLang="en-US" dirty="0" smtClean="0"/>
              <a:t>的影像應用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語義分割</a:t>
            </a:r>
            <a:r>
              <a:rPr lang="en-US" dirty="0" smtClean="0"/>
              <a:t>(Semantic Segmentation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自動編碼器</a:t>
            </a:r>
            <a:r>
              <a:rPr lang="en-US" dirty="0" smtClean="0"/>
              <a:t>(</a:t>
            </a:r>
            <a:r>
              <a:rPr lang="en-US" dirty="0" err="1" smtClean="0"/>
              <a:t>AutoEncoder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實例</a:t>
            </a:r>
            <a:r>
              <a:rPr lang="zh-TW" altLang="en-US" dirty="0" smtClean="0"/>
              <a:t>分割</a:t>
            </a:r>
            <a:r>
              <a:rPr lang="en-US" dirty="0" smtClean="0"/>
              <a:t>(Instance Segmentation)</a:t>
            </a:r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風格轉換</a:t>
            </a:r>
            <a:r>
              <a:rPr lang="en-US" dirty="0" smtClean="0">
                <a:solidFill>
                  <a:srgbClr val="FF0000"/>
                </a:solidFill>
              </a:rPr>
              <a:t>(Style Transfer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臉部辨識</a:t>
            </a:r>
            <a:r>
              <a:rPr lang="en-US" dirty="0" smtClean="0"/>
              <a:t>(Facial Recognition)</a:t>
            </a:r>
            <a:endParaRPr lang="zh-TW" altLang="en-US" dirty="0" smtClean="0"/>
          </a:p>
          <a:p>
            <a:r>
              <a:rPr lang="zh-TW" altLang="en-US" dirty="0" smtClean="0"/>
              <a:t>光學文字辨識</a:t>
            </a:r>
            <a:r>
              <a:rPr lang="en-US" dirty="0" smtClean="0"/>
              <a:t>(OCR)</a:t>
            </a:r>
            <a:endParaRPr lang="zh-TW" altLang="en-US" dirty="0" smtClean="0"/>
          </a:p>
          <a:p>
            <a:r>
              <a:rPr lang="zh-TW" altLang="en-US" dirty="0" smtClean="0"/>
              <a:t>車牌辨識</a:t>
            </a:r>
            <a:r>
              <a:rPr lang="en-US" dirty="0" smtClean="0"/>
              <a:t>(ANPR)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風格轉換</a:t>
            </a:r>
            <a:r>
              <a:rPr lang="en-US" dirty="0" smtClean="0"/>
              <a:t> (Style Transfer</a:t>
            </a:r>
            <a:r>
              <a:rPr lang="en-US" dirty="0" smtClean="0"/>
              <a:t>)</a:t>
            </a:r>
            <a:endParaRPr lang="zh-TW" altLang="en-US" dirty="0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1921" name="圖片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8"/>
            <a:ext cx="7966274" cy="1643074"/>
          </a:xfrm>
          <a:prstGeom prst="rect">
            <a:avLst/>
          </a:prstGeom>
          <a:noFill/>
        </p:spPr>
      </p:pic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06388" y="1546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8662" y="1500180"/>
            <a:ext cx="7286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原</a:t>
            </a:r>
            <a:r>
              <a:rPr lang="zh-TW" altLang="en-US" dirty="0" smtClean="0"/>
              <a:t>圖                                             風格圖像                                      生成</a:t>
            </a:r>
            <a:r>
              <a:rPr lang="zh-TW" altLang="en-US" dirty="0" smtClean="0"/>
              <a:t>圖像</a:t>
            </a:r>
            <a:endParaRPr lang="zh-TW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風格轉換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風格轉換演算法由</a:t>
            </a:r>
            <a:r>
              <a:rPr lang="en-US" dirty="0" smtClean="0"/>
              <a:t>Leon A. </a:t>
            </a:r>
            <a:r>
              <a:rPr lang="en-US" dirty="0" err="1" smtClean="0"/>
              <a:t>Gatys</a:t>
            </a:r>
            <a:r>
              <a:rPr lang="zh-TW" altLang="en-US" dirty="0" smtClean="0"/>
              <a:t>等學者於</a:t>
            </a:r>
            <a:r>
              <a:rPr lang="en-US" dirty="0" smtClean="0"/>
              <a:t>2015</a:t>
            </a:r>
            <a:r>
              <a:rPr lang="zh-TW" altLang="en-US" dirty="0" smtClean="0"/>
              <a:t>年</a:t>
            </a:r>
            <a:r>
              <a:rPr lang="zh-TW" altLang="en-US" dirty="0" smtClean="0"/>
              <a:t>提出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主要</a:t>
            </a:r>
            <a:r>
              <a:rPr lang="zh-TW" altLang="en-US" dirty="0" smtClean="0"/>
              <a:t>作法是重新定義損失函數，分為</a:t>
            </a:r>
            <a:r>
              <a:rPr lang="en-US" altLang="zh-TW" dirty="0" smtClean="0"/>
              <a:t>『</a:t>
            </a:r>
            <a:r>
              <a:rPr lang="zh-TW" altLang="en-US" dirty="0" smtClean="0"/>
              <a:t>內容損失</a:t>
            </a:r>
            <a:r>
              <a:rPr lang="en-US" altLang="zh-TW" dirty="0" smtClean="0"/>
              <a:t>』</a:t>
            </a:r>
            <a:r>
              <a:rPr lang="en-US" dirty="0" smtClean="0"/>
              <a:t>(Content Loss)</a:t>
            </a:r>
            <a:r>
              <a:rPr lang="zh-TW" altLang="en-US" dirty="0" smtClean="0"/>
              <a:t>與</a:t>
            </a:r>
            <a:r>
              <a:rPr lang="en-US" altLang="zh-TW" dirty="0" smtClean="0"/>
              <a:t>『</a:t>
            </a:r>
            <a:r>
              <a:rPr lang="zh-TW" altLang="en-US" dirty="0" smtClean="0"/>
              <a:t>風格損失</a:t>
            </a:r>
            <a:r>
              <a:rPr lang="en-US" altLang="zh-TW" dirty="0" smtClean="0"/>
              <a:t>』</a:t>
            </a:r>
            <a:r>
              <a:rPr lang="en-US" dirty="0" smtClean="0"/>
              <a:t>(Style Loss</a:t>
            </a:r>
            <a:r>
              <a:rPr lang="en-US" dirty="0" smtClean="0"/>
              <a:t>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利用</a:t>
            </a:r>
            <a:r>
              <a:rPr lang="en-US" dirty="0" err="1" smtClean="0"/>
              <a:t>AutoEncoder</a:t>
            </a:r>
            <a:r>
              <a:rPr lang="zh-TW" altLang="en-US" dirty="0" smtClean="0"/>
              <a:t>的解碼器合成圖像，隨著訓練週期，損失逐漸變小，亦即生成的圖像會越接近於原圖與風格圖的合成。</a:t>
            </a:r>
          </a:p>
          <a:p>
            <a:pPr>
              <a:buNone/>
            </a:pP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內容損失函數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原圖與生成圖像的像素差異平方</a:t>
            </a:r>
            <a:r>
              <a:rPr lang="zh-TW" altLang="en-US" dirty="0" smtClean="0"/>
              <a:t>和。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風格損失就是要最小化風格圖像與生成圖像的</a:t>
            </a:r>
            <a:r>
              <a:rPr lang="en-US" dirty="0" smtClean="0"/>
              <a:t>Gram</a:t>
            </a:r>
            <a:r>
              <a:rPr lang="zh-TW" altLang="en-US" dirty="0" smtClean="0"/>
              <a:t>差異平方</a:t>
            </a:r>
            <a:r>
              <a:rPr lang="zh-TW" altLang="en-US" dirty="0" smtClean="0"/>
              <a:t>和。</a:t>
            </a:r>
            <a:endParaRPr lang="zh-TW" altLang="en-US" dirty="0"/>
          </a:p>
        </p:txBody>
      </p:sp>
      <p:pic>
        <p:nvPicPr>
          <p:cNvPr id="4" name="圖片 3" descr="Image for post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32"/>
            <a:ext cx="5274310" cy="74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 descr="Image for post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786196"/>
            <a:ext cx="5274310" cy="99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流程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09839" y="1304925"/>
            <a:ext cx="6138609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09_05_Neural_Style_Transfer.ipynb</a:t>
            </a:r>
            <a:endParaRPr lang="zh-TW" alt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214560"/>
            <a:ext cx="489180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2143122"/>
            <a:ext cx="3533776" cy="242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向右箭號 7"/>
          <p:cNvSpPr/>
          <p:nvPr/>
        </p:nvSpPr>
        <p:spPr>
          <a:xfrm>
            <a:off x="5072066" y="3071816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dirty="0" smtClean="0"/>
              <a:t>TensorFlow </a:t>
            </a:r>
            <a:r>
              <a:rPr lang="en-US" dirty="0" smtClean="0"/>
              <a:t>Hub</a:t>
            </a:r>
            <a:r>
              <a:rPr lang="zh-TW" altLang="en-US" dirty="0" smtClean="0"/>
              <a:t>的</a:t>
            </a:r>
            <a:r>
              <a:rPr lang="en-US" dirty="0" smtClean="0"/>
              <a:t>Fast style transfer</a:t>
            </a:r>
            <a:r>
              <a:rPr lang="zh-TW" altLang="en-US" dirty="0" smtClean="0"/>
              <a:t>預先訓練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r>
              <a:rPr lang="en-US" altLang="zh-TW" dirty="0" smtClean="0"/>
              <a:t>09_05_Neural_Style_Transfer.ipynb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786064"/>
            <a:ext cx="5274310" cy="215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第八章 </a:t>
            </a:r>
            <a:r>
              <a:rPr lang="zh-TW" altLang="en-US" dirty="0" smtClean="0"/>
              <a:t>物件</a:t>
            </a:r>
            <a:r>
              <a:rPr lang="zh-TW" altLang="en-US" dirty="0" smtClean="0"/>
              <a:t>偵測</a:t>
            </a:r>
            <a:r>
              <a:rPr lang="en-US" dirty="0" smtClean="0"/>
              <a:t>(Object Detection)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500180"/>
            <a:ext cx="3700141" cy="3401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第九章 </a:t>
            </a:r>
            <a:r>
              <a:rPr lang="zh-TW" altLang="en-US" dirty="0" smtClean="0"/>
              <a:t>進階</a:t>
            </a:r>
            <a:r>
              <a:rPr lang="zh-TW" altLang="en-US" dirty="0" smtClean="0"/>
              <a:t>的影像應用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語義分割</a:t>
            </a:r>
            <a:r>
              <a:rPr lang="en-US" dirty="0" smtClean="0"/>
              <a:t>(Semantic Segmentation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自動編碼器</a:t>
            </a:r>
            <a:r>
              <a:rPr lang="en-US" dirty="0" smtClean="0"/>
              <a:t>(</a:t>
            </a:r>
            <a:r>
              <a:rPr lang="en-US" dirty="0" err="1" smtClean="0"/>
              <a:t>AutoEncoder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實例</a:t>
            </a:r>
            <a:r>
              <a:rPr lang="zh-TW" altLang="en-US" dirty="0" smtClean="0"/>
              <a:t>分割</a:t>
            </a:r>
            <a:r>
              <a:rPr lang="en-US" dirty="0" smtClean="0"/>
              <a:t>(Instance Segmentation)</a:t>
            </a:r>
            <a:endParaRPr lang="zh-TW" altLang="en-US" dirty="0" smtClean="0"/>
          </a:p>
          <a:p>
            <a:r>
              <a:rPr lang="zh-TW" altLang="en-US" dirty="0" smtClean="0"/>
              <a:t>風格轉換</a:t>
            </a:r>
            <a:r>
              <a:rPr lang="en-US" dirty="0" smtClean="0"/>
              <a:t>(Style Transfer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臉部辨識</a:t>
            </a:r>
            <a:r>
              <a:rPr lang="en-US" dirty="0" smtClean="0">
                <a:solidFill>
                  <a:srgbClr val="FF0000"/>
                </a:solidFill>
              </a:rPr>
              <a:t>(Facial Recognition)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光學文字辨識</a:t>
            </a:r>
            <a:r>
              <a:rPr lang="en-US" dirty="0" smtClean="0"/>
              <a:t>(OCR)</a:t>
            </a:r>
            <a:endParaRPr lang="zh-TW" altLang="en-US" dirty="0" smtClean="0"/>
          </a:p>
          <a:p>
            <a:r>
              <a:rPr lang="zh-TW" altLang="en-US" dirty="0" smtClean="0"/>
              <a:t>車牌辨識</a:t>
            </a:r>
            <a:r>
              <a:rPr lang="en-US" dirty="0" smtClean="0"/>
              <a:t>(ANPR)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臉部辨識</a:t>
            </a:r>
            <a:r>
              <a:rPr lang="en-US" altLang="zh-TW" dirty="0" smtClean="0"/>
              <a:t>(Facial Recognition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6"/>
            <a:ext cx="314327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2000246"/>
            <a:ext cx="357190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4000496" y="2928940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功能類別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臉部偵測</a:t>
            </a:r>
            <a:r>
              <a:rPr lang="en-US" dirty="0" smtClean="0"/>
              <a:t>(Face Detection</a:t>
            </a:r>
            <a:r>
              <a:rPr lang="en-US" dirty="0" smtClean="0"/>
              <a:t>)</a:t>
            </a:r>
          </a:p>
          <a:p>
            <a:pPr lvl="1"/>
            <a:r>
              <a:rPr lang="zh-TW" altLang="en-US" dirty="0" smtClean="0"/>
              <a:t>臉部特徵點檢測</a:t>
            </a:r>
            <a:r>
              <a:rPr lang="en-US" dirty="0" smtClean="0"/>
              <a:t>(Facial Landmarks Detection</a:t>
            </a:r>
            <a:r>
              <a:rPr lang="en-US" dirty="0" smtClean="0"/>
              <a:t>)</a:t>
            </a:r>
          </a:p>
          <a:p>
            <a:r>
              <a:rPr lang="zh-TW" altLang="en-US" dirty="0" smtClean="0"/>
              <a:t>臉部追蹤</a:t>
            </a:r>
            <a:r>
              <a:rPr lang="en-US" dirty="0" smtClean="0"/>
              <a:t>(Face Tracking</a:t>
            </a:r>
            <a:r>
              <a:rPr lang="en-US" dirty="0" smtClean="0"/>
              <a:t>)</a:t>
            </a:r>
          </a:p>
          <a:p>
            <a:r>
              <a:rPr lang="zh-TW" altLang="en-US" dirty="0" smtClean="0"/>
              <a:t>臉部辨識</a:t>
            </a:r>
            <a:r>
              <a:rPr lang="en-US" dirty="0" smtClean="0"/>
              <a:t>(Face Recognition</a:t>
            </a:r>
            <a:r>
              <a:rPr lang="en-US" dirty="0" smtClean="0"/>
              <a:t>)</a:t>
            </a:r>
          </a:p>
          <a:p>
            <a:pPr lvl="1"/>
            <a:r>
              <a:rPr lang="zh-TW" altLang="en-US" dirty="0" smtClean="0"/>
              <a:t>臉部識別</a:t>
            </a:r>
            <a:r>
              <a:rPr lang="en-US" dirty="0" smtClean="0"/>
              <a:t>(Face Identification</a:t>
            </a:r>
            <a:r>
              <a:rPr lang="en-US" dirty="0" smtClean="0"/>
              <a:t>)</a:t>
            </a:r>
          </a:p>
          <a:p>
            <a:pPr lvl="1"/>
            <a:r>
              <a:rPr lang="zh-TW" altLang="en-US" dirty="0" smtClean="0"/>
              <a:t>臉部驗證</a:t>
            </a:r>
            <a:r>
              <a:rPr lang="en-US" dirty="0" smtClean="0"/>
              <a:t>(Face Verification)</a:t>
            </a:r>
            <a:endParaRPr lang="zh-TW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09_06_</a:t>
            </a:r>
            <a:r>
              <a:rPr lang="zh-TW" altLang="en-US" dirty="0" smtClean="0"/>
              <a:t>臉部偵測</a:t>
            </a:r>
            <a:r>
              <a:rPr lang="en-US" altLang="zh-TW" dirty="0" smtClean="0"/>
              <a:t>_</a:t>
            </a:r>
            <a:r>
              <a:rPr lang="en-US" altLang="zh-TW" dirty="0" err="1" smtClean="0"/>
              <a:t>opencv.ipynb</a:t>
            </a:r>
            <a:endParaRPr lang="en-US" altLang="zh-TW" dirty="0" smtClean="0"/>
          </a:p>
          <a:p>
            <a:r>
              <a:rPr lang="en-US" altLang="zh-TW" dirty="0" smtClean="0"/>
              <a:t>09_07_</a:t>
            </a:r>
            <a:r>
              <a:rPr lang="zh-TW" altLang="en-US" dirty="0" smtClean="0"/>
              <a:t>臉部偵測</a:t>
            </a:r>
            <a:r>
              <a:rPr lang="en-US" altLang="zh-TW" dirty="0" smtClean="0"/>
              <a:t>_</a:t>
            </a:r>
            <a:r>
              <a:rPr lang="en-US" altLang="zh-TW" dirty="0" err="1" smtClean="0"/>
              <a:t>mtcnn.ipynb</a:t>
            </a:r>
            <a:endParaRPr lang="en-US" altLang="zh-TW" dirty="0" smtClean="0"/>
          </a:p>
          <a:p>
            <a:r>
              <a:rPr lang="en-US" altLang="zh-TW" dirty="0" smtClean="0"/>
              <a:t>09_08_</a:t>
            </a:r>
            <a:r>
              <a:rPr lang="zh-TW" altLang="en-US" dirty="0" smtClean="0"/>
              <a:t>臉部偵測</a:t>
            </a:r>
            <a:r>
              <a:rPr lang="en-US" altLang="zh-TW" dirty="0" smtClean="0"/>
              <a:t>_</a:t>
            </a:r>
            <a:r>
              <a:rPr lang="en-US" altLang="zh-TW" dirty="0" err="1" smtClean="0"/>
              <a:t>Face_Recognition.ipynb</a:t>
            </a:r>
            <a:endParaRPr lang="en-US" altLang="zh-TW" dirty="0" smtClean="0"/>
          </a:p>
          <a:p>
            <a:r>
              <a:rPr lang="en-US" altLang="zh-TW" dirty="0" smtClean="0"/>
              <a:t>09_09_</a:t>
            </a:r>
            <a:r>
              <a:rPr lang="zh-TW" altLang="en-US" dirty="0" smtClean="0"/>
              <a:t>臉部追蹤</a:t>
            </a:r>
            <a:r>
              <a:rPr lang="en-US" altLang="zh-TW" dirty="0" smtClean="0"/>
              <a:t>_</a:t>
            </a:r>
            <a:r>
              <a:rPr lang="en-US" altLang="zh-TW" dirty="0" err="1" smtClean="0"/>
              <a:t>Face_Recognition.ipynb</a:t>
            </a:r>
            <a:endParaRPr lang="en-US" altLang="zh-TW" dirty="0" smtClean="0"/>
          </a:p>
          <a:p>
            <a:r>
              <a:rPr lang="en-US" altLang="zh-TW" dirty="0" smtClean="0"/>
              <a:t>09_10_</a:t>
            </a:r>
            <a:r>
              <a:rPr lang="zh-TW" altLang="en-US" dirty="0" smtClean="0"/>
              <a:t>臉部追蹤</a:t>
            </a:r>
            <a:r>
              <a:rPr lang="en-US" altLang="zh-TW" dirty="0" smtClean="0"/>
              <a:t>_</a:t>
            </a:r>
            <a:r>
              <a:rPr lang="en-US" altLang="zh-TW" dirty="0" err="1" smtClean="0"/>
              <a:t>webcam.ipynb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臉部特徵點偵測</a:t>
            </a:r>
            <a:endParaRPr lang="zh-TW" altLang="en-US" dirty="0"/>
          </a:p>
        </p:txBody>
      </p:sp>
      <p:pic>
        <p:nvPicPr>
          <p:cNvPr id="4" name="內容版面配置區 3" descr="https://pyimagesearch.com/wp-content/uploads/2017/04/facial_landmarks_68markup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1571618"/>
            <a:ext cx="4143404" cy="3214710"/>
          </a:xfrm>
          <a:prstGeom prst="rect">
            <a:avLst/>
          </a:prstGeom>
          <a:noFill/>
          <a:ln w="3810"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428596" y="1571618"/>
            <a:ext cx="180369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 smtClean="0"/>
              <a:t>臉部</a:t>
            </a:r>
            <a:r>
              <a:rPr lang="en-US" dirty="0" smtClean="0"/>
              <a:t>68</a:t>
            </a:r>
            <a:r>
              <a:rPr lang="zh-TW" altLang="en-US" dirty="0" smtClean="0"/>
              <a:t>個特徵點</a:t>
            </a:r>
            <a:endParaRPr lang="zh-TW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流程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5613" y="1345140"/>
            <a:ext cx="8247062" cy="3370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依書中說明建置環境。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09_11</a:t>
            </a:r>
            <a:r>
              <a:rPr lang="en-US" altLang="zh-TW" dirty="0" smtClean="0"/>
              <a:t>_</a:t>
            </a:r>
            <a:r>
              <a:rPr lang="zh-TW" altLang="en-US" dirty="0" smtClean="0"/>
              <a:t>臉部特徵點偵測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09_12_</a:t>
            </a:r>
            <a:r>
              <a:rPr lang="zh-TW" altLang="en-US" dirty="0" smtClean="0"/>
              <a:t>臉部特徵點偵測</a:t>
            </a:r>
            <a:r>
              <a:rPr lang="en-US" altLang="zh-TW" dirty="0" smtClean="0"/>
              <a:t>_</a:t>
            </a:r>
            <a:r>
              <a:rPr lang="en-US" altLang="zh-TW" dirty="0" err="1" smtClean="0"/>
              <a:t>OpenCV.ipynb</a:t>
            </a:r>
            <a:endParaRPr lang="en-US" altLang="zh-TW" dirty="0" smtClean="0"/>
          </a:p>
          <a:p>
            <a:r>
              <a:rPr lang="en-US" altLang="zh-TW" dirty="0" smtClean="0"/>
              <a:t>09_13_</a:t>
            </a:r>
            <a:r>
              <a:rPr lang="zh-TW" altLang="en-US" dirty="0" smtClean="0"/>
              <a:t>臉部驗證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第九章 </a:t>
            </a:r>
            <a:r>
              <a:rPr lang="zh-TW" altLang="en-US" dirty="0" smtClean="0"/>
              <a:t>進階</a:t>
            </a:r>
            <a:r>
              <a:rPr lang="zh-TW" altLang="en-US" dirty="0" smtClean="0"/>
              <a:t>的影像應用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語義分割</a:t>
            </a:r>
            <a:r>
              <a:rPr lang="en-US" dirty="0" smtClean="0"/>
              <a:t>(Semantic Segmentation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自動編碼器</a:t>
            </a:r>
            <a:r>
              <a:rPr lang="en-US" dirty="0" smtClean="0"/>
              <a:t>(</a:t>
            </a:r>
            <a:r>
              <a:rPr lang="en-US" dirty="0" err="1" smtClean="0"/>
              <a:t>AutoEncoder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實例</a:t>
            </a:r>
            <a:r>
              <a:rPr lang="zh-TW" altLang="en-US" dirty="0" smtClean="0"/>
              <a:t>分割</a:t>
            </a:r>
            <a:r>
              <a:rPr lang="en-US" dirty="0" smtClean="0"/>
              <a:t>(Instance Segmentation)</a:t>
            </a:r>
            <a:endParaRPr lang="zh-TW" altLang="en-US" dirty="0" smtClean="0"/>
          </a:p>
          <a:p>
            <a:r>
              <a:rPr lang="zh-TW" altLang="en-US" dirty="0" smtClean="0"/>
              <a:t>風格轉換</a:t>
            </a:r>
            <a:r>
              <a:rPr lang="en-US" dirty="0" smtClean="0"/>
              <a:t>(Style Transfer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臉部辨識</a:t>
            </a:r>
            <a:r>
              <a:rPr lang="en-US" dirty="0" smtClean="0"/>
              <a:t>(Facial Recognition)</a:t>
            </a:r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光學文字辨識</a:t>
            </a:r>
            <a:r>
              <a:rPr lang="en-US" dirty="0" smtClean="0">
                <a:solidFill>
                  <a:srgbClr val="FF0000"/>
                </a:solidFill>
              </a:rPr>
              <a:t>(OCR)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車牌辨識</a:t>
            </a:r>
            <a:r>
              <a:rPr lang="en-US" dirty="0" smtClean="0"/>
              <a:t>(ANPR)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光學文字辨識</a:t>
            </a:r>
            <a:r>
              <a:rPr lang="en-US" dirty="0" smtClean="0"/>
              <a:t>(OCR)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80"/>
            <a:ext cx="2786082" cy="3286148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500180"/>
            <a:ext cx="3500462" cy="3286148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3929058" y="2857502"/>
            <a:ext cx="50006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依書中說明建置環境。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09_14_OCR.ipynb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圖像</a:t>
            </a:r>
            <a:r>
              <a:rPr lang="zh-TW" altLang="en-US" dirty="0" smtClean="0"/>
              <a:t>辨識類型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714494"/>
            <a:ext cx="571504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第九章 </a:t>
            </a:r>
            <a:r>
              <a:rPr lang="zh-TW" altLang="en-US" dirty="0" smtClean="0"/>
              <a:t>進階</a:t>
            </a:r>
            <a:r>
              <a:rPr lang="zh-TW" altLang="en-US" dirty="0" smtClean="0"/>
              <a:t>的影像應用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語義分割</a:t>
            </a:r>
            <a:r>
              <a:rPr lang="en-US" dirty="0" smtClean="0"/>
              <a:t>(Semantic Segmentation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自動編碼器</a:t>
            </a:r>
            <a:r>
              <a:rPr lang="en-US" dirty="0" smtClean="0"/>
              <a:t>(</a:t>
            </a:r>
            <a:r>
              <a:rPr lang="en-US" dirty="0" err="1" smtClean="0"/>
              <a:t>AutoEncoder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實例</a:t>
            </a:r>
            <a:r>
              <a:rPr lang="zh-TW" altLang="en-US" dirty="0" smtClean="0"/>
              <a:t>分割</a:t>
            </a:r>
            <a:r>
              <a:rPr lang="en-US" dirty="0" smtClean="0"/>
              <a:t>(Instance Segmentation)</a:t>
            </a:r>
            <a:endParaRPr lang="zh-TW" altLang="en-US" dirty="0" smtClean="0"/>
          </a:p>
          <a:p>
            <a:r>
              <a:rPr lang="zh-TW" altLang="en-US" dirty="0" smtClean="0"/>
              <a:t>風格轉換</a:t>
            </a:r>
            <a:r>
              <a:rPr lang="en-US" dirty="0" smtClean="0"/>
              <a:t>(Style Transfer</a:t>
            </a:r>
            <a:r>
              <a:rPr lang="en-US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臉部辨識</a:t>
            </a:r>
            <a:r>
              <a:rPr lang="en-US" dirty="0" smtClean="0"/>
              <a:t>(Facial Recognition)</a:t>
            </a:r>
            <a:endParaRPr lang="zh-TW" altLang="en-US" dirty="0" smtClean="0"/>
          </a:p>
          <a:p>
            <a:r>
              <a:rPr lang="zh-TW" altLang="en-US" dirty="0" smtClean="0"/>
              <a:t>光學文字辨識</a:t>
            </a:r>
            <a:r>
              <a:rPr lang="en-US" dirty="0" smtClean="0"/>
              <a:t>(OCR)</a:t>
            </a:r>
            <a:endParaRPr lang="zh-TW" altLang="en-US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車牌辨識</a:t>
            </a:r>
            <a:r>
              <a:rPr lang="en-US" dirty="0" smtClean="0">
                <a:solidFill>
                  <a:srgbClr val="FF0000"/>
                </a:solidFill>
              </a:rPr>
              <a:t>(ANPR)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光學文字辨識</a:t>
            </a:r>
            <a:r>
              <a:rPr lang="en-US" dirty="0" smtClean="0"/>
              <a:t>(OCR)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80"/>
            <a:ext cx="2786082" cy="3286148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500180"/>
            <a:ext cx="3500462" cy="3286148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3929058" y="2857502"/>
            <a:ext cx="50006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依書中說明建置環境。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09_14_OCR.ipynb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車牌辨識</a:t>
            </a:r>
            <a:r>
              <a:rPr lang="en-US" altLang="zh-TW" dirty="0" smtClean="0"/>
              <a:t>(ANPR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22"/>
            <a:ext cx="2378288" cy="166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2143122"/>
            <a:ext cx="2277323" cy="159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1857370"/>
            <a:ext cx="2534637" cy="190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向右箭號 6"/>
          <p:cNvSpPr/>
          <p:nvPr/>
        </p:nvSpPr>
        <p:spPr>
          <a:xfrm>
            <a:off x="2857488" y="2714626"/>
            <a:ext cx="285752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572132" y="2714626"/>
            <a:ext cx="285752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流程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428742"/>
            <a:ext cx="642942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</a:t>
            </a:r>
            <a:r>
              <a:rPr lang="zh-TW" altLang="en-US" dirty="0" smtClean="0"/>
              <a:t>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依書中說明建置環境。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09_15_</a:t>
            </a:r>
            <a:r>
              <a:rPr lang="zh-TW" altLang="en-US" dirty="0" smtClean="0"/>
              <a:t>車牌辨識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第十章 生成</a:t>
            </a:r>
            <a:r>
              <a:rPr lang="zh-TW" altLang="en-US" dirty="0" smtClean="0"/>
              <a:t>對抗網路 </a:t>
            </a:r>
            <a:r>
              <a:rPr lang="en-US" altLang="zh-TW" dirty="0" smtClean="0"/>
              <a:t>(GAN)</a:t>
            </a:r>
          </a:p>
        </p:txBody>
      </p:sp>
      <p:pic>
        <p:nvPicPr>
          <p:cNvPr id="4" name="圖片 3" descr="äººå·¥æºæ§ï¼AIï¼æç¹ªè£½çèåç«ãEdmond de Belamyããï¼åæ·åèªä½³å£«å¾ç¶²ç«ï¼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="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500298" y="1428742"/>
            <a:ext cx="3286148" cy="3000396"/>
          </a:xfrm>
          <a:prstGeom prst="rect">
            <a:avLst/>
          </a:prstGeom>
          <a:noFill/>
          <a:extLst>
            <a:ext uri="{909E8E84-426E-40DD-AFC4-6F175D3DCCD1}">
              <a14:hiddenFill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o="urn:schemas-microsoft-com:office:office" xmlns:v="urn:schemas-microsoft-com:vml" xmlns:w10="urn:schemas-microsoft-com:office:word" xmlns:w="http://schemas.openxmlformats.org/wordprocessingml/2006/main" xmlns="" xmlns:a14="http://schemas.microsoft.com/office/drawing/2010/main" xmlns:pic="http://schemas.openxmlformats.org/drawingml/2006/picture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429124" y="3929072"/>
            <a:ext cx="107157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歷史</a:t>
            </a:r>
            <a:endParaRPr lang="zh-TW" altLang="en-US" dirty="0"/>
          </a:p>
        </p:txBody>
      </p:sp>
      <p:sp>
        <p:nvSpPr>
          <p:cNvPr id="4" name="圖片版面配置區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圖片版面配置區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500034" y="1357304"/>
            <a:ext cx="8229600" cy="3512057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304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Wingdings 2" pitchFamily="18" charset="2"/>
              <a:buChar char="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22225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SzPct val="90000"/>
              <a:buFont typeface="Wingdings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190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SzPct val="80000"/>
              <a:buFont typeface="Wingdings 3" pitchFamily="18" charset="2"/>
              <a:buChar char="u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6850" indent="-228600" algn="l" defTabSz="701675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Wingdings 3" pitchFamily="18" charset="2"/>
              <a:buChar char="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GAN </a:t>
            </a:r>
            <a:r>
              <a:rPr lang="zh-TW" altLang="en-US" dirty="0" smtClean="0"/>
              <a:t>是</a:t>
            </a:r>
            <a:r>
              <a:rPr lang="en-US" altLang="zh-TW" dirty="0" smtClean="0"/>
              <a:t>2014</a:t>
            </a:r>
            <a:r>
              <a:rPr lang="zh-TW" altLang="en-US" dirty="0" smtClean="0"/>
              <a:t>年蒙特婁大學博士生 </a:t>
            </a:r>
            <a:r>
              <a:rPr lang="en-US" altLang="zh-TW" dirty="0" smtClean="0"/>
              <a:t>Ian </a:t>
            </a:r>
            <a:r>
              <a:rPr lang="en-US" altLang="zh-TW" dirty="0" err="1" smtClean="0"/>
              <a:t>Goodfellow</a:t>
            </a:r>
            <a:r>
              <a:rPr lang="en-US" altLang="zh-TW" dirty="0" smtClean="0"/>
              <a:t> </a:t>
            </a:r>
            <a:r>
              <a:rPr lang="zh-TW" altLang="en-US" dirty="0" smtClean="0"/>
              <a:t>提出來的。</a:t>
            </a:r>
            <a:endParaRPr lang="en-US" altLang="zh-TW" dirty="0" smtClean="0"/>
          </a:p>
          <a:p>
            <a:r>
              <a:rPr lang="zh-TW" altLang="en-US" dirty="0" smtClean="0"/>
              <a:t>同時也是</a:t>
            </a:r>
            <a:r>
              <a:rPr lang="en-US" altLang="zh-TW" dirty="0" smtClean="0"/>
              <a:t>『Deep Learning』</a:t>
            </a:r>
            <a:r>
              <a:rPr lang="zh-TW" altLang="en-US" dirty="0" smtClean="0"/>
              <a:t>的第一作者，所有大神都推薦此書。</a:t>
            </a:r>
            <a:endParaRPr lang="zh-TW" altLang="en-US" dirty="0"/>
          </a:p>
        </p:txBody>
      </p:sp>
      <p:pic>
        <p:nvPicPr>
          <p:cNvPr id="7" name="Picture 2" descr="ãIan Goodfellow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93" y="2350654"/>
            <a:ext cx="3825181" cy="2382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216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生成對抗</a:t>
            </a:r>
            <a:r>
              <a:rPr lang="zh-TW" altLang="en-US" dirty="0" smtClean="0"/>
              <a:t>網路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dirty="0" smtClean="0"/>
              <a:t>(</a:t>
            </a:r>
            <a:r>
              <a:rPr lang="en-US" dirty="0" smtClean="0"/>
              <a:t>Generative Adversarial Network, GAN)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357304"/>
            <a:ext cx="6922515" cy="3451225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反向</a:t>
            </a:r>
            <a:r>
              <a:rPr lang="zh-TW" altLang="en-US" dirty="0" smtClean="0"/>
              <a:t>傳導</a:t>
            </a:r>
            <a:r>
              <a:rPr lang="en-US" dirty="0" smtClean="0"/>
              <a:t>(</a:t>
            </a:r>
            <a:r>
              <a:rPr lang="en-US" dirty="0" err="1" smtClean="0"/>
              <a:t>Backpropagation</a:t>
            </a:r>
            <a:r>
              <a:rPr lang="en-US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285998"/>
            <a:ext cx="5570220" cy="242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28596" y="1428742"/>
            <a:ext cx="836588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 smtClean="0"/>
              <a:t>透過反向</a:t>
            </a:r>
            <a:r>
              <a:rPr lang="zh-TW" altLang="en-US" dirty="0" smtClean="0"/>
              <a:t>傳導</a:t>
            </a:r>
            <a:r>
              <a:rPr lang="en-US" dirty="0" smtClean="0"/>
              <a:t>(Backpropagation</a:t>
            </a:r>
            <a:r>
              <a:rPr lang="en-US" dirty="0" smtClean="0"/>
              <a:t>)</a:t>
            </a:r>
            <a:r>
              <a:rPr lang="zh-TW" altLang="en-US" dirty="0" smtClean="0"/>
              <a:t>，將</a:t>
            </a:r>
            <a:r>
              <a:rPr lang="zh-TW" altLang="en-US" dirty="0" smtClean="0"/>
              <a:t>判别神經網路</a:t>
            </a:r>
            <a:r>
              <a:rPr lang="zh-TW" altLang="en-US" dirty="0" smtClean="0"/>
              <a:t>的改善意見交給</a:t>
            </a:r>
            <a:r>
              <a:rPr lang="zh-TW" altLang="en-US" dirty="0" smtClean="0"/>
              <a:t>生成神經</a:t>
            </a:r>
            <a:r>
              <a:rPr lang="zh-TW" altLang="en-US" dirty="0" smtClean="0"/>
              <a:t>網路。</a:t>
            </a:r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傳統演算法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571618"/>
            <a:ext cx="635798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損失函數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判别神經網路的損失</a:t>
            </a:r>
            <a:r>
              <a:rPr lang="zh-TW" altLang="en-US" dirty="0" smtClean="0"/>
              <a:t>函數：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生成神經網路的損失函數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兩個網路損失函數</a:t>
            </a:r>
            <a:r>
              <a:rPr lang="zh-TW" altLang="en-US" dirty="0" smtClean="0"/>
              <a:t>合而為一。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928808"/>
            <a:ext cx="4728333" cy="594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3429006"/>
            <a:ext cx="3625908" cy="35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500576"/>
            <a:ext cx="4620371" cy="31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虛擬碼</a:t>
            </a:r>
            <a:endParaRPr lang="zh-TW" altLang="en-US" dirty="0"/>
          </a:p>
        </p:txBody>
      </p:sp>
      <p:pic>
        <p:nvPicPr>
          <p:cNvPr id="4" name="內容版面配置區 3" descr="https://ithelp.ithome.com.tw/upload/images/20180108/20001976K65rVAuZqc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rto="http://schemas.microsoft.com/office/word/2006/arto" xmlns="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962772" y="1304925"/>
            <a:ext cx="5232743" cy="3451225"/>
          </a:xfrm>
          <a:prstGeom prst="rect">
            <a:avLst/>
          </a:prstGeom>
          <a:noFill/>
          <a:extLst>
            <a:ext uri="{909E8E84-426E-40DD-AFC4-6F175D3DCCD1}">
              <a14:hiddenFill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rto="http://schemas.microsoft.com/office/word/2006/arto" xmlns="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pic="http://schemas.openxmlformats.org/drawingml/2006/picture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GAN 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dirty="0" smtClean="0"/>
              <a:t>不用再花大量人力標註資料了，直接利用</a:t>
            </a:r>
            <a:r>
              <a:rPr lang="en-US" altLang="zh-TW" dirty="0" smtClean="0"/>
              <a:t>GAN</a:t>
            </a:r>
            <a:r>
              <a:rPr lang="zh-TW" altLang="en-US" dirty="0" smtClean="0"/>
              <a:t>模型生成即可，</a:t>
            </a:r>
            <a:r>
              <a:rPr lang="en-US" altLang="zh-TW" dirty="0" smtClean="0"/>
              <a:t>『</a:t>
            </a:r>
            <a:r>
              <a:rPr lang="zh-TW" altLang="en-US" dirty="0" smtClean="0"/>
              <a:t>監督式學習</a:t>
            </a:r>
            <a:r>
              <a:rPr lang="en-US" altLang="zh-TW" dirty="0" smtClean="0"/>
              <a:t>』(Supervised)</a:t>
            </a:r>
            <a:r>
              <a:rPr lang="zh-TW" altLang="en-US" dirty="0" smtClean="0"/>
              <a:t>就變成</a:t>
            </a:r>
            <a:r>
              <a:rPr lang="en-US" altLang="zh-TW" dirty="0" smtClean="0"/>
              <a:t>『</a:t>
            </a:r>
            <a:r>
              <a:rPr lang="zh-TW" altLang="en-US" dirty="0" smtClean="0"/>
              <a:t>非監督式學習</a:t>
            </a:r>
            <a:r>
              <a:rPr lang="en-US" altLang="zh-TW" dirty="0" smtClean="0"/>
              <a:t>』(Unsupervised)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風格轉換</a:t>
            </a:r>
            <a:r>
              <a:rPr lang="en-US" altLang="zh-TW" dirty="0" smtClean="0"/>
              <a:t>(Style Transfer)</a:t>
            </a:r>
            <a:r>
              <a:rPr lang="zh-TW" altLang="en-US" dirty="0" smtClean="0"/>
              <a:t>：透過生成，就可以輕易把梵谷畫風轉移到另一張照片上了。更厲害的是，也可以反過來，把梵谷畫作轉換成照片。</a:t>
            </a:r>
            <a:endParaRPr lang="en-US" altLang="zh-TW" dirty="0" smtClean="0"/>
          </a:p>
          <a:p>
            <a:r>
              <a:rPr lang="zh-TW" altLang="en-US" dirty="0" smtClean="0"/>
              <a:t>高解析度影像生成：透過不斷的生成與判別，模型最後可以訓練出比原圖</a:t>
            </a:r>
            <a:r>
              <a:rPr lang="zh-TW" altLang="en-US" dirty="0" smtClean="0">
                <a:solidFill>
                  <a:srgbClr val="FF0000"/>
                </a:solidFill>
              </a:rPr>
              <a:t>更高解析度</a:t>
            </a:r>
            <a:r>
              <a:rPr lang="zh-TW" altLang="en-US" dirty="0" smtClean="0"/>
              <a:t>的圖像。</a:t>
            </a:r>
            <a:endParaRPr lang="en-US" altLang="zh-TW" dirty="0" smtClean="0"/>
          </a:p>
          <a:p>
            <a:r>
              <a:rPr lang="zh-TW" altLang="en-US" dirty="0" smtClean="0"/>
              <a:t>壓縮圖像：在網路傳輸大量圖像時，為節省頻寬，常需要壓縮圖像，我們也可以利用</a:t>
            </a:r>
            <a:r>
              <a:rPr lang="en-US" altLang="zh-TW" dirty="0" smtClean="0"/>
              <a:t>GAN</a:t>
            </a:r>
            <a:r>
              <a:rPr lang="zh-TW" altLang="en-US" dirty="0" smtClean="0"/>
              <a:t>生成。</a:t>
            </a:r>
            <a:endParaRPr lang="en-US" altLang="zh-TW" dirty="0" smtClean="0"/>
          </a:p>
          <a:p>
            <a:r>
              <a:rPr lang="zh-TW" altLang="en-US" dirty="0" smtClean="0"/>
              <a:t>其他還有醫學、天文、</a:t>
            </a:r>
            <a:r>
              <a:rPr lang="en-US" altLang="zh-TW" dirty="0" smtClean="0"/>
              <a:t>...</a:t>
            </a:r>
            <a:r>
              <a:rPr lang="zh-TW" altLang="en-US" dirty="0" smtClean="0"/>
              <a:t>等應用，參閱 </a:t>
            </a:r>
            <a:r>
              <a:rPr lang="en-US" altLang="zh-TW" dirty="0" smtClean="0">
                <a:hlinkClick r:id="rId2"/>
              </a:rPr>
              <a:t>Tutorial on Deep Generative Models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GAN</a:t>
            </a:r>
            <a:r>
              <a:rPr lang="zh-TW" altLang="en-US" dirty="0" smtClean="0"/>
              <a:t> </a:t>
            </a:r>
            <a:r>
              <a:rPr lang="en-US" altLang="zh-TW" dirty="0" smtClean="0"/>
              <a:t>Zoo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83</a:t>
            </a:fld>
            <a:endParaRPr lang="zh-TW" altLang="en-US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圖片版面配置區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457200" y="1158766"/>
            <a:ext cx="8229600" cy="3512057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6275" indent="-3048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Wingdings 2" pitchFamily="18" charset="2"/>
              <a:buChar char="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22225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SzPct val="90000"/>
              <a:buFont typeface="Wingdings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190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SzPct val="80000"/>
              <a:buFont typeface="Wingdings 3" pitchFamily="18" charset="2"/>
              <a:buChar char="u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6850" indent="-228600" algn="l" defTabSz="701675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Wingdings 3" pitchFamily="18" charset="2"/>
              <a:buChar char="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 err="1" smtClean="0"/>
              <a:t>Facebook</a:t>
            </a:r>
            <a:r>
              <a:rPr lang="en-US" altLang="zh-TW" sz="1800" dirty="0" smtClean="0"/>
              <a:t> AI </a:t>
            </a:r>
            <a:r>
              <a:rPr lang="zh-TW" altLang="en-US" sz="1800" dirty="0" smtClean="0"/>
              <a:t>大師 </a:t>
            </a:r>
            <a:r>
              <a:rPr lang="en-US" altLang="zh-TW" sz="1800" dirty="0" err="1" smtClean="0"/>
              <a:t>Yann</a:t>
            </a:r>
            <a:r>
              <a:rPr lang="en-US" altLang="zh-TW" sz="1800" dirty="0" smtClean="0"/>
              <a:t> </a:t>
            </a:r>
            <a:r>
              <a:rPr lang="en-US" altLang="zh-TW" sz="1800" dirty="0" err="1" smtClean="0"/>
              <a:t>LeCun</a:t>
            </a:r>
            <a:r>
              <a:rPr lang="en-US" altLang="zh-TW" sz="1800" dirty="0" smtClean="0"/>
              <a:t> </a:t>
            </a:r>
            <a:r>
              <a:rPr lang="zh-TW" altLang="en-US" sz="1800" dirty="0" smtClean="0"/>
              <a:t>在接受</a:t>
            </a:r>
            <a:r>
              <a:rPr lang="en-US" altLang="zh-TW" sz="1800" dirty="0" err="1" smtClean="0"/>
              <a:t>Quora</a:t>
            </a:r>
            <a:r>
              <a:rPr lang="zh-TW" altLang="en-US" sz="1800" dirty="0" smtClean="0"/>
              <a:t>專訪時說</a:t>
            </a:r>
            <a:r>
              <a:rPr lang="en-US" altLang="zh-TW" sz="1800" dirty="0" smtClean="0"/>
              <a:t>『GAN</a:t>
            </a:r>
            <a:r>
              <a:rPr lang="zh-TW" altLang="en-US" sz="1800" dirty="0" smtClean="0"/>
              <a:t>及其變形是近十年最有趣的想法</a:t>
            </a:r>
            <a:r>
              <a:rPr lang="en-US" altLang="zh-TW" sz="1800" dirty="0" smtClean="0"/>
              <a:t>』 (This, and the variations that are now being proposed is the most interesting idea in the last 10 years in ML, in my opinion.) 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endParaRPr lang="zh-TW" altLang="en-US" dirty="0"/>
          </a:p>
        </p:txBody>
      </p:sp>
      <p:pic>
        <p:nvPicPr>
          <p:cNvPr id="8" name="Picture 2" descr="https://ithelp.ithome.com.tw/upload/images/20180107/20001976ZfnRQb7e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27955"/>
            <a:ext cx="3740771" cy="26986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139952" y="4719256"/>
            <a:ext cx="17187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>
                <a:solidFill>
                  <a:srgbClr val="303233"/>
                </a:solidFill>
                <a:latin typeface="Lato"/>
              </a:rPr>
              <a:t>圖</a:t>
            </a:r>
            <a:r>
              <a:rPr lang="en-US" altLang="zh-TW" sz="1350" dirty="0">
                <a:solidFill>
                  <a:srgbClr val="303233"/>
                </a:solidFill>
                <a:latin typeface="Lato"/>
              </a:rPr>
              <a:t>. GAN </a:t>
            </a:r>
            <a:r>
              <a:rPr lang="zh-TW" altLang="en-US" sz="1350" dirty="0">
                <a:solidFill>
                  <a:srgbClr val="303233"/>
                </a:solidFill>
                <a:latin typeface="Lato"/>
              </a:rPr>
              <a:t>論文成長</a:t>
            </a:r>
            <a:r>
              <a:rPr lang="zh-TW" altLang="en-US" sz="1350" dirty="0" smtClean="0">
                <a:solidFill>
                  <a:srgbClr val="303233"/>
                </a:solidFill>
                <a:latin typeface="Lato"/>
              </a:rPr>
              <a:t>量</a:t>
            </a:r>
            <a:endParaRPr lang="zh-TW" altLang="en-US" sz="1350" dirty="0"/>
          </a:p>
        </p:txBody>
      </p:sp>
    </p:spTree>
    <p:extLst>
      <p:ext uri="{BB962C8B-B14F-4D97-AF65-F5344CB8AC3E}">
        <p14:creationId xmlns="" xmlns:p14="http://schemas.microsoft.com/office/powerpoint/2010/main" val="34711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應用展示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6339" y="1305232"/>
            <a:ext cx="1758207" cy="345112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ACGAN</a:t>
            </a:r>
            <a:endParaRPr lang="en-US" dirty="0" smtClean="0"/>
          </a:p>
          <a:p>
            <a:endParaRPr lang="en-US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643438" y="1357304"/>
            <a:ext cx="2357454" cy="345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>
                <a:hlinkClick r:id="rId3"/>
              </a:rPr>
              <a:t>CycleGAN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pic>
        <p:nvPicPr>
          <p:cNvPr id="6" name="圖片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2000246"/>
            <a:ext cx="3780163" cy="1850213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圖片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2000246"/>
            <a:ext cx="3637287" cy="229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10_01_DCGAN_MNIST.ipynb</a:t>
            </a:r>
          </a:p>
          <a:p>
            <a:r>
              <a:rPr lang="en-US" altLang="zh-TW" dirty="0" smtClean="0"/>
              <a:t>10_02_DCGAN_Face.ipynb</a:t>
            </a:r>
          </a:p>
          <a:p>
            <a:r>
              <a:rPr lang="en-US" altLang="zh-TW" dirty="0" smtClean="0"/>
              <a:t>10_03_PGGAN_Face.ipynb</a:t>
            </a:r>
          </a:p>
          <a:p>
            <a:r>
              <a:rPr lang="en-US" altLang="zh-TW" dirty="0" smtClean="0"/>
              <a:t>10_04_CGAN_FashionMNIST.ipynb</a:t>
            </a:r>
          </a:p>
          <a:p>
            <a:r>
              <a:rPr lang="en-US" altLang="zh-TW" dirty="0" smtClean="0"/>
              <a:t>10_05_ </a:t>
            </a:r>
            <a:r>
              <a:rPr lang="en-US" altLang="zh-TW" dirty="0" smtClean="0"/>
              <a:t>Pix2Pix.ipynb</a:t>
            </a:r>
          </a:p>
          <a:p>
            <a:r>
              <a:rPr lang="en-US" altLang="zh-TW" dirty="0" smtClean="0"/>
              <a:t>10_06_ </a:t>
            </a:r>
            <a:r>
              <a:rPr lang="en-US" altLang="zh-TW" dirty="0" err="1" smtClean="0"/>
              <a:t>CycleGAN.ipynb</a:t>
            </a:r>
            <a:endParaRPr lang="zh-TW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深度偽造</a:t>
            </a:r>
            <a:r>
              <a:rPr lang="en-US" dirty="0" smtClean="0"/>
              <a:t>(Deepfake)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偽造的</a:t>
            </a:r>
            <a:r>
              <a:rPr lang="zh-TW" altLang="en-US" dirty="0" smtClean="0"/>
              <a:t>歐巴馬</a:t>
            </a:r>
            <a:r>
              <a:rPr lang="zh-TW" altLang="en-US" dirty="0" smtClean="0"/>
              <a:t>總統演說。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『</a:t>
            </a:r>
            <a:r>
              <a:rPr lang="en-US" dirty="0" smtClean="0"/>
              <a:t>You Won't Believe What </a:t>
            </a:r>
            <a:r>
              <a:rPr lang="en-US" dirty="0" err="1" smtClean="0"/>
              <a:t>Obama</a:t>
            </a:r>
            <a:r>
              <a:rPr lang="en-US" dirty="0" smtClean="0"/>
              <a:t> Says In This Video!</a:t>
            </a:r>
            <a:r>
              <a:rPr lang="en-US" altLang="zh-TW" dirty="0" smtClean="0"/>
              <a:t>』</a:t>
            </a:r>
            <a:r>
              <a:rPr lang="en-US" dirty="0" smtClean="0"/>
              <a:t>(</a:t>
            </a:r>
            <a:r>
              <a:rPr lang="en-US" u="sng" dirty="0" smtClean="0">
                <a:hlinkClick r:id="rId2"/>
              </a:rPr>
              <a:t>https://www.youtube.com/watch?v=cQ54GDm1eL0</a:t>
            </a:r>
            <a:r>
              <a:rPr lang="en-US" dirty="0" smtClean="0"/>
              <a:t>)</a:t>
            </a:r>
            <a:endParaRPr lang="zh-TW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技術架構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深度偽造的技術基礎來自</a:t>
            </a:r>
            <a:r>
              <a:rPr lang="en-US" dirty="0" smtClean="0"/>
              <a:t>GAN</a:t>
            </a:r>
            <a:r>
              <a:rPr lang="zh-TW" altLang="en-US" dirty="0" smtClean="0"/>
              <a:t>，</a:t>
            </a:r>
            <a:r>
              <a:rPr lang="zh-TW" altLang="en-US" dirty="0" smtClean="0"/>
              <a:t>類似於</a:t>
            </a:r>
            <a:r>
              <a:rPr lang="en-US" dirty="0" smtClean="0"/>
              <a:t>CycleGAN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兩個</a:t>
            </a:r>
            <a:r>
              <a:rPr lang="zh-TW" altLang="en-US" dirty="0" smtClean="0"/>
              <a:t>網路特徵互換。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 descr="https://miro.medium.com/max/991/1*AuKoh-iNqpPVyHjvYDfGBg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643188"/>
            <a:ext cx="3564708" cy="191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可參閱</a:t>
            </a:r>
            <a:r>
              <a:rPr lang="en-US" altLang="zh-TW" dirty="0" smtClean="0"/>
              <a:t>『</a:t>
            </a:r>
            <a:r>
              <a:rPr lang="en-US" dirty="0" err="1" smtClean="0"/>
              <a:t>DeepFakes</a:t>
            </a:r>
            <a:r>
              <a:rPr lang="en-US" dirty="0" smtClean="0"/>
              <a:t> in 5 minutes</a:t>
            </a:r>
            <a:r>
              <a:rPr lang="en-US" altLang="zh-TW" dirty="0" smtClean="0"/>
              <a:t>』</a:t>
            </a:r>
          </a:p>
          <a:p>
            <a:pPr lvl="1"/>
            <a:r>
              <a:rPr lang="en-US" u="sng" dirty="0" smtClean="0">
                <a:hlinkClick r:id="rId2"/>
              </a:rPr>
              <a:t>https://pub.towardsai.net/deepfakes-in-5-minutes-155c13d48fa3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滑動視窗</a:t>
            </a:r>
            <a:r>
              <a:rPr lang="en-US" dirty="0" smtClean="0"/>
              <a:t>(Sliding Window</a:t>
            </a:r>
            <a:r>
              <a:rPr lang="en-US" dirty="0" smtClean="0"/>
              <a:t>)</a:t>
            </a:r>
          </a:p>
          <a:p>
            <a:r>
              <a:rPr lang="zh-TW" altLang="en-US" dirty="0" smtClean="0"/>
              <a:t>影像</a:t>
            </a:r>
            <a:r>
              <a:rPr lang="zh-TW" altLang="en-US" dirty="0" smtClean="0"/>
              <a:t>金字塔</a:t>
            </a:r>
            <a:r>
              <a:rPr lang="en-US" dirty="0" smtClean="0"/>
              <a:t>(Image Pyramid</a:t>
            </a:r>
            <a:r>
              <a:rPr lang="en-US" dirty="0" smtClean="0"/>
              <a:t>)</a:t>
            </a:r>
          </a:p>
          <a:p>
            <a:r>
              <a:rPr lang="zh-TW" altLang="en-US" dirty="0" smtClean="0"/>
              <a:t>方向梯度直方圖</a:t>
            </a:r>
            <a:r>
              <a:rPr lang="en-US" dirty="0" smtClean="0"/>
              <a:t>(HOG</a:t>
            </a:r>
            <a:r>
              <a:rPr lang="zh-TW" altLang="en-US" dirty="0" smtClean="0"/>
              <a:t>）</a:t>
            </a:r>
            <a:endParaRPr lang="en-US" dirty="0" smtClean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2857502"/>
            <a:ext cx="4702806" cy="203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 descr=" TIFF Image Tiled Pyramid Structure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928940"/>
            <a:ext cx="1853519" cy="206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160932-laboratory-template-16x9</Template>
  <TotalTime>339</TotalTime>
  <Words>1796</Words>
  <Application>Microsoft Office PowerPoint</Application>
  <PresentationFormat>如螢幕大小 (16:9)</PresentationFormat>
  <Paragraphs>292</Paragraphs>
  <Slides>88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88</vt:i4>
      </vt:variant>
    </vt:vector>
  </HeadingPairs>
  <TitlesOfParts>
    <vt:vector size="90" baseType="lpstr">
      <vt:lpstr>Office 佈景主題</vt:lpstr>
      <vt:lpstr>自訂設計</vt:lpstr>
      <vt:lpstr>深度學習  最佳入門邁向AI專題實戰 (2)</vt:lpstr>
      <vt:lpstr>投影片 2</vt:lpstr>
      <vt:lpstr>大綱</vt:lpstr>
      <vt:lpstr>大綱</vt:lpstr>
      <vt:lpstr>涵蓋內容</vt:lpstr>
      <vt:lpstr>第八章 物件偵測(Object Detection)</vt:lpstr>
      <vt:lpstr>圖像辨識類型</vt:lpstr>
      <vt:lpstr>傳統演算法</vt:lpstr>
      <vt:lpstr>技術</vt:lpstr>
      <vt:lpstr>示意圖</vt:lpstr>
      <vt:lpstr>實作</vt:lpstr>
      <vt:lpstr>深度學習的演算法</vt:lpstr>
      <vt:lpstr>R-CNN (Regions with CNN)</vt:lpstr>
      <vt:lpstr>R-CNN架構</vt:lpstr>
      <vt:lpstr>程式處理流程</vt:lpstr>
      <vt:lpstr>區域推薦(Region Proposal)</vt:lpstr>
      <vt:lpstr>區域推薦找出2000個候選框</vt:lpstr>
      <vt:lpstr>Non-Maximum Suppression (NMS)</vt:lpstr>
      <vt:lpstr>實作</vt:lpstr>
      <vt:lpstr>SPP-Net</vt:lpstr>
      <vt:lpstr>Fast R-CNN</vt:lpstr>
      <vt:lpstr>Faster R-CNN</vt:lpstr>
      <vt:lpstr>各種 RCNN 比較</vt:lpstr>
      <vt:lpstr>實作</vt:lpstr>
      <vt:lpstr>一階段(Single Shot)演算法</vt:lpstr>
      <vt:lpstr>YOLO演算法</vt:lpstr>
      <vt:lpstr>示意圖</vt:lpstr>
      <vt:lpstr>YOLO 作法</vt:lpstr>
      <vt:lpstr>YOLO環境建置</vt:lpstr>
      <vt:lpstr>以TensorFlow實作YOLO模型</vt:lpstr>
      <vt:lpstr>實作</vt:lpstr>
      <vt:lpstr>YOLO模型訓練</vt:lpstr>
      <vt:lpstr>實作</vt:lpstr>
      <vt:lpstr>SSD演算法</vt:lpstr>
      <vt:lpstr>實作</vt:lpstr>
      <vt:lpstr>第九章 進階的影像應用</vt:lpstr>
      <vt:lpstr>第九章 進階的影像應用</vt:lpstr>
      <vt:lpstr>語義分割(Semantic Segmentation)</vt:lpstr>
      <vt:lpstr>語義分割示意圖</vt:lpstr>
      <vt:lpstr>第九章 進階的影像應用</vt:lpstr>
      <vt:lpstr>自動編碼器 (AutoEncoder, AE)架構</vt:lpstr>
      <vt:lpstr>實作</vt:lpstr>
      <vt:lpstr>Variational AutoEncoders (VAE)</vt:lpstr>
      <vt:lpstr>VAE實作</vt:lpstr>
      <vt:lpstr>第九章 進階的影像應用</vt:lpstr>
      <vt:lpstr>語義分割(Semantic segmentation)實作</vt:lpstr>
      <vt:lpstr>U-Net</vt:lpstr>
      <vt:lpstr>流程</vt:lpstr>
      <vt:lpstr>實作</vt:lpstr>
      <vt:lpstr>實例分割(Instance Segmentation)</vt:lpstr>
      <vt:lpstr>Mask R-CNN</vt:lpstr>
      <vt:lpstr>實作</vt:lpstr>
      <vt:lpstr>第九章 進階的影像應用</vt:lpstr>
      <vt:lpstr>風格轉換 (Style Transfer)</vt:lpstr>
      <vt:lpstr>風格轉換</vt:lpstr>
      <vt:lpstr>內容損失函數</vt:lpstr>
      <vt:lpstr>流程</vt:lpstr>
      <vt:lpstr>實作 1</vt:lpstr>
      <vt:lpstr>實作 2</vt:lpstr>
      <vt:lpstr>第九章 進階的影像應用</vt:lpstr>
      <vt:lpstr>臉部辨識(Facial Recognition)</vt:lpstr>
      <vt:lpstr>功能類別</vt:lpstr>
      <vt:lpstr>實作</vt:lpstr>
      <vt:lpstr>臉部特徵點偵測</vt:lpstr>
      <vt:lpstr>流程</vt:lpstr>
      <vt:lpstr>實作</vt:lpstr>
      <vt:lpstr>第九章 進階的影像應用</vt:lpstr>
      <vt:lpstr>光學文字辨識(OCR)</vt:lpstr>
      <vt:lpstr>實作</vt:lpstr>
      <vt:lpstr>第九章 進階的影像應用</vt:lpstr>
      <vt:lpstr>光學文字辨識(OCR)</vt:lpstr>
      <vt:lpstr>實作</vt:lpstr>
      <vt:lpstr>車牌辨識(ANPR)</vt:lpstr>
      <vt:lpstr>流程</vt:lpstr>
      <vt:lpstr>實作</vt:lpstr>
      <vt:lpstr>第十章 生成對抗網路 (GAN)</vt:lpstr>
      <vt:lpstr>歷史</vt:lpstr>
      <vt:lpstr>生成對抗網路 (Generative Adversarial Network, GAN)</vt:lpstr>
      <vt:lpstr>反向傳導(Backpropagation)</vt:lpstr>
      <vt:lpstr>損失函數</vt:lpstr>
      <vt:lpstr>虛擬碼</vt:lpstr>
      <vt:lpstr>GAN 應用</vt:lpstr>
      <vt:lpstr>GAN Zoo</vt:lpstr>
      <vt:lpstr>應用展示</vt:lpstr>
      <vt:lpstr>實作</vt:lpstr>
      <vt:lpstr>深度偽造(Deepfake)</vt:lpstr>
      <vt:lpstr>技術架構</vt:lpstr>
      <vt:lpstr>實作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 最佳入門邁向AI專題實戰</dc:title>
  <dc:creator>Michael Chen</dc:creator>
  <cp:lastModifiedBy>Michael Chen</cp:lastModifiedBy>
  <cp:revision>8</cp:revision>
  <dcterms:created xsi:type="dcterms:W3CDTF">2021-08-25T14:03:00Z</dcterms:created>
  <dcterms:modified xsi:type="dcterms:W3CDTF">2021-08-26T04:16:16Z</dcterms:modified>
</cp:coreProperties>
</file>